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6.12.1.0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</p:sldMasterIdLst>
  <p:notesMasterIdLst>
    <p:notesMasterId r:id="rId3"/>
  </p:notesMasterIdLst>
  <p:sldIdLst>
    <p:sldId id="257" r:id="rId4"/>
    <p:sldId id="290" r:id="rId5"/>
    <p:sldId id="291" r:id="rId6"/>
    <p:sldId id="292" r:id="rId7"/>
    <p:sldId id="293" r:id="rId8"/>
    <p:sldId id="295" r:id="rId9"/>
    <p:sldId id="288" r:id="rId10"/>
    <p:sldId id="272" r:id="rId11"/>
    <p:sldId id="256" r:id="rId12"/>
    <p:sldId id="270" r:id="rId13"/>
    <p:sldId id="296" r:id="rId14"/>
    <p:sldId id="300" r:id="rId15"/>
    <p:sldId id="301" r:id="rId16"/>
    <p:sldId id="302" r:id="rId17"/>
    <p:sldId id="303" r:id="rId18"/>
    <p:sldId id="306" r:id="rId19"/>
    <p:sldId id="285" r:id="rId20"/>
    <p:sldId id="307" r:id="rId21"/>
    <p:sldId id="308" r:id="rId22"/>
    <p:sldId id="309" r:id="rId23"/>
    <p:sldId id="310" r:id="rId24"/>
    <p:sldId id="311" r:id="rId25"/>
    <p:sldId id="286" r:id="rId26"/>
  </p:sldIdLst>
  <p:sldSz cx="24384000" cy="13716000"/>
  <p:notesSz cx="6858000" cy="9144000"/>
  <p:custDataLst>
    <p:tags r:id="rId27"/>
  </p:custDataLst>
  <p:defaultTextStyle>
    <a:defPPr marL="0" marR="0" indent="0" algn="l" defTabSz="914400" rtl="0" fontAlgn="auto" latinLnBrk="1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p="http://schemas.openxmlformats.org/presentationml/2006/main">
  <p:cmAuthor id="1" name="Пользователь" initials="П" lastIdx="0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53"/>
  </p:normalViewPr>
  <p:slideViewPr>
    <p:cSldViewPr snapToGrid="0" snapToObjects="1">
      <p:cViewPr varScale="1">
        <p:scale>
          <a:sx n="44" d="100"/>
          <a:sy n="44" d="100"/>
        </p:scale>
        <p:origin x="3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0" d="100"/>
          <a:sy n="0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tags" Target="tags/tag1.xml" /><Relationship Id="rId28" Type="http://schemas.openxmlformats.org/officeDocument/2006/relationships/presProps" Target="presProps.xml" /><Relationship Id="rId29" Type="http://schemas.openxmlformats.org/officeDocument/2006/relationships/viewProps" Target="viewProps.xml" /><Relationship Id="rId3" Type="http://schemas.openxmlformats.org/officeDocument/2006/relationships/notesMaster" Target="notesMasters/notesMaster1.xml" /><Relationship Id="rId30" Type="http://schemas.openxmlformats.org/officeDocument/2006/relationships/theme" Target="theme/theme1.xml" /><Relationship Id="rId31" Type="http://schemas.openxmlformats.org/officeDocument/2006/relationships/tableStyles" Target="tableStyles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9303960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with pho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36E33F-58A3-2C41-B672-6E3E68DA1A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43213" y="2524401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F47CD3BD-A387-7F40-ACF5-2B1B39BE1E8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621" y="2524400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B8396492-B780-D240-829F-00D97E6796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50029" y="2524401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861B9A0E-31C6-9346-9D37-EF10F3CAF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603437" y="2524400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36143BAE-5E2C-7F41-BC81-09098781A6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56845" y="2524400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8C8D1548-9593-4C43-A993-E2E4FC2FDF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110254" y="2524399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DA6B0B96-6DA7-6A44-BF0F-324E5C36EA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43213" y="5738053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FDD7233C-789B-F645-9A93-0902FD37E3F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621" y="5738052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D930F49C-53E0-C34B-A26B-D3B43ED98E3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50029" y="5738053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5F6CE79E-0A3F-7B4A-9BE6-2ADCFAD4BDF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603437" y="5738052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83E167CB-CF06-A64A-9F6D-FD99857D64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56845" y="5738052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6632B09F-922C-7547-AEFA-D41EE2674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110254" y="5738051"/>
            <a:ext cx="2862262" cy="28622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400046387"/>
      </p:ext>
    </p:extLst>
  </p:cSld>
  <p:clrMapOvr>
    <a:masterClrMapping/>
  </p:clrMapOvr>
  <p:transition spd="med"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1_with pho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36E33F-58A3-2C41-B672-6E3E68DA1A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162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3B2B5356-D75D-4F42-BCA3-3EA9037841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675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37EB3C7-4AD3-4741-AF17-C9D8B4CE4C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1188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1C67F7C5-10B0-744C-AE47-1BB7F2C463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25701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032A1A0A-E2A3-F845-BBC3-793DD16C0F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0214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FE1C41BC-E172-B044-8023-5C089A5687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47274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B6C615F0-3A31-C240-997E-FEC17ECFE1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2162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881F6F7-9883-E140-9C25-C7AB0977C9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675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B1F31A74-229A-EF4C-BCE8-7DE84B4ADB2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1188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3CD5F662-C087-A148-B3BF-1557D6696A0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25701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AEE8F5D1-FA84-E849-A0F8-194E15C7AF6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0214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203EBA19-EF70-4C44-ACAC-C6E2CA4D876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47274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91600B4-215C-B64B-99D1-199C5DDA24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162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64C4E337-ADD3-BB41-B198-45738D967EF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6675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27E259D7-419F-444C-90F8-75E8BCA89F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188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45C8F71B-F599-8849-AEEB-43D51CE9CC0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25701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F02BDC7C-1317-2148-AB84-D5A5F5B7F93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20214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6B685AEF-9E1D-084E-868D-7D14C94FA1E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147274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err="1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630268588"/>
      </p:ext>
    </p:extLst>
  </p:cSld>
  <p:clrMapOvr>
    <a:masterClrMapping/>
  </p:clrMapOvr>
  <p:transition spd="med"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iming/>
  <p:txStyles>
    <p:titleStyle>
      <a:lvl1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43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1pPr>
      <a:lvl2pPr marL="978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2pPr>
      <a:lvl3pPr marL="1613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3pPr>
      <a:lvl4pPr marL="2248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4pPr>
      <a:lvl5pPr marL="2883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5pPr>
      <a:lvl6pPr marL="3518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6pPr>
      <a:lvl7pPr marL="4153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7pPr>
      <a:lvl8pPr marL="4788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8pPr>
      <a:lvl9pPr marL="5423958" marR="0" indent="-343958" algn="l" defTabSz="825500" rtl="0" latinLnBrk="0">
        <a:lnSpc>
          <a:spcPct val="120000"/>
        </a:lnSpc>
        <a:spcBef>
          <a:spcPts val="2000"/>
        </a:spcBef>
        <a:spcAft>
          <a:spcPct val="0"/>
        </a:spcAft>
        <a:buClrTx/>
        <a:buSzPct val="125000"/>
        <a:buFontTx/>
        <a:buChar char="•"/>
        <a:defRPr sz="2600" b="0" i="0" u="none" strike="noStrike" cap="none" spc="0" baseline="0">
          <a:ln>
            <a:noFill/>
          </a:ln>
          <a:solidFill>
            <a:srgbClr val="646979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eg" /><Relationship Id="rId3" Type="http://schemas.openxmlformats.org/officeDocument/2006/relationships/image" Target="../media/image2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eg" /><Relationship Id="rId3" Type="http://schemas.openxmlformats.org/officeDocument/2006/relationships/image" Target="../media/image34.jpeg" /><Relationship Id="rId4" Type="http://schemas.openxmlformats.org/officeDocument/2006/relationships/image" Target="../media/image35.jpeg" /><Relationship Id="rId5" Type="http://schemas.openxmlformats.org/officeDocument/2006/relationships/image" Target="../media/image36.jpeg" /><Relationship Id="rId6" Type="http://schemas.openxmlformats.org/officeDocument/2006/relationships/image" Target="../media/image37.jpeg" /><Relationship Id="rId7" Type="http://schemas.openxmlformats.org/officeDocument/2006/relationships/image" Target="../media/image38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eg" /><Relationship Id="rId3" Type="http://schemas.openxmlformats.org/officeDocument/2006/relationships/image" Target="../media/image40.jpeg" /><Relationship Id="rId4" Type="http://schemas.openxmlformats.org/officeDocument/2006/relationships/image" Target="../media/image41.jpeg" /><Relationship Id="rId5" Type="http://schemas.openxmlformats.org/officeDocument/2006/relationships/image" Target="../media/image42.jpeg" /><Relationship Id="rId6" Type="http://schemas.openxmlformats.org/officeDocument/2006/relationships/image" Target="../media/image43.jpeg" /><Relationship Id="rId7" Type="http://schemas.openxmlformats.org/officeDocument/2006/relationships/image" Target="../media/image44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jpeg" /><Relationship Id="rId3" Type="http://schemas.openxmlformats.org/officeDocument/2006/relationships/image" Target="../media/image46.jpeg" /><Relationship Id="rId4" Type="http://schemas.openxmlformats.org/officeDocument/2006/relationships/image" Target="../media/image47.jpeg" /><Relationship Id="rId5" Type="http://schemas.openxmlformats.org/officeDocument/2006/relationships/image" Target="../media/image48.jpeg" /><Relationship Id="rId6" Type="http://schemas.openxmlformats.org/officeDocument/2006/relationships/image" Target="../media/image49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jpeg" /><Relationship Id="rId3" Type="http://schemas.openxmlformats.org/officeDocument/2006/relationships/image" Target="../media/image51.jpeg" /><Relationship Id="rId4" Type="http://schemas.openxmlformats.org/officeDocument/2006/relationships/image" Target="../media/image52.jpeg" /><Relationship Id="rId5" Type="http://schemas.openxmlformats.org/officeDocument/2006/relationships/image" Target="../media/image53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jpeg" /><Relationship Id="rId3" Type="http://schemas.openxmlformats.org/officeDocument/2006/relationships/image" Target="../media/image55.jpeg" /><Relationship Id="rId4" Type="http://schemas.openxmlformats.org/officeDocument/2006/relationships/image" Target="../media/image56.jpeg" /><Relationship Id="rId5" Type="http://schemas.openxmlformats.org/officeDocument/2006/relationships/image" Target="../media/image57.jpeg" /><Relationship Id="rId6" Type="http://schemas.openxmlformats.org/officeDocument/2006/relationships/image" Target="../media/image58.jpeg" /><Relationship Id="rId7" Type="http://schemas.openxmlformats.org/officeDocument/2006/relationships/image" Target="../media/image59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jpeg" /><Relationship Id="rId3" Type="http://schemas.openxmlformats.org/officeDocument/2006/relationships/image" Target="../media/image62.jpeg" /><Relationship Id="rId4" Type="http://schemas.openxmlformats.org/officeDocument/2006/relationships/image" Target="../media/image63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jpeg" /><Relationship Id="rId3" Type="http://schemas.openxmlformats.org/officeDocument/2006/relationships/image" Target="../media/image65.jpeg" /><Relationship Id="rId4" Type="http://schemas.openxmlformats.org/officeDocument/2006/relationships/image" Target="../media/image66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jpeg" /><Relationship Id="rId3" Type="http://schemas.openxmlformats.org/officeDocument/2006/relationships/image" Target="../media/image68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eg" /><Relationship Id="rId3" Type="http://schemas.openxmlformats.org/officeDocument/2006/relationships/image" Target="../media/image4.jpeg" /><Relationship Id="rId4" Type="http://schemas.openxmlformats.org/officeDocument/2006/relationships/image" Target="../media/image5.jpeg" /><Relationship Id="rId5" Type="http://schemas.openxmlformats.org/officeDocument/2006/relationships/image" Target="../media/image6.jpeg" /><Relationship Id="rId6" Type="http://schemas.openxmlformats.org/officeDocument/2006/relationships/image" Target="../media/image7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jpeg" /><Relationship Id="rId3" Type="http://schemas.openxmlformats.org/officeDocument/2006/relationships/image" Target="../media/image70.jpeg" /><Relationship Id="rId4" Type="http://schemas.openxmlformats.org/officeDocument/2006/relationships/image" Target="../media/image71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jpeg" /><Relationship Id="rId3" Type="http://schemas.openxmlformats.org/officeDocument/2006/relationships/image" Target="../media/image73.jpeg" /><Relationship Id="rId4" Type="http://schemas.openxmlformats.org/officeDocument/2006/relationships/image" Target="../media/image74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jpeg" /><Relationship Id="rId3" Type="http://schemas.openxmlformats.org/officeDocument/2006/relationships/image" Target="../media/image76.jpeg" /><Relationship Id="rId4" Type="http://schemas.openxmlformats.org/officeDocument/2006/relationships/image" Target="../media/image77.jpeg" /><Relationship Id="rId5" Type="http://schemas.openxmlformats.org/officeDocument/2006/relationships/image" Target="../media/image78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8.jpeg" /><Relationship Id="rId4" Type="http://schemas.openxmlformats.org/officeDocument/2006/relationships/image" Target="../media/image9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eg" /><Relationship Id="rId3" Type="http://schemas.openxmlformats.org/officeDocument/2006/relationships/image" Target="../media/image11.jpeg" /><Relationship Id="rId4" Type="http://schemas.openxmlformats.org/officeDocument/2006/relationships/image" Target="../media/image12.jpeg" /><Relationship Id="rId5" Type="http://schemas.openxmlformats.org/officeDocument/2006/relationships/image" Target="../media/image13.jpeg" /><Relationship Id="rId6" Type="http://schemas.openxmlformats.org/officeDocument/2006/relationships/image" Target="../media/image14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jpeg" /><Relationship Id="rId3" Type="http://schemas.openxmlformats.org/officeDocument/2006/relationships/image" Target="../media/image16.jpeg" /><Relationship Id="rId4" Type="http://schemas.openxmlformats.org/officeDocument/2006/relationships/image" Target="../media/image17.jpeg" /><Relationship Id="rId5" Type="http://schemas.openxmlformats.org/officeDocument/2006/relationships/image" Target="../media/image18.jpeg" /><Relationship Id="rId6" Type="http://schemas.openxmlformats.org/officeDocument/2006/relationships/image" Target="../media/image19.jpeg" /><Relationship Id="rId7" Type="http://schemas.openxmlformats.org/officeDocument/2006/relationships/image" Target="../media/image20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jpeg" /><Relationship Id="rId3" Type="http://schemas.openxmlformats.org/officeDocument/2006/relationships/image" Target="../media/image22.jpeg" /><Relationship Id="rId4" Type="http://schemas.openxmlformats.org/officeDocument/2006/relationships/image" Target="../media/image23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eg" /><Relationship Id="rId3" Type="http://schemas.openxmlformats.org/officeDocument/2006/relationships/image" Target="../media/image25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eg" /><Relationship Id="rId3" Type="http://schemas.openxmlformats.org/officeDocument/2006/relationships/image" Target="../media/image27.jpeg" /><Relationship Id="rId4" Type="http://schemas.openxmlformats.org/officeDocument/2006/relationships/image" Target="../media/image28.jpeg" /><Relationship Id="rId5" Type="http://schemas.openxmlformats.org/officeDocument/2006/relationships/image" Target="../media/image29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jpeg" /><Relationship Id="rId3" Type="http://schemas.openxmlformats.org/officeDocument/2006/relationships/image" Target="../media/image31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899CF-F70F-44BF-BDFF-909E8EE6F2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3500"/>
            <a:ext cx="27590750" cy="11049000"/>
          </a:xfrm>
          <a:prstGeom prst="roundRect">
            <a:avLst>
              <a:gd name="adj" fmla="val 50000"/>
            </a:avLst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CADA3B-495E-4CA4-8E5F-D8DB9C0B62E6}"/>
              </a:ext>
            </a:extLst>
          </p:cNvPr>
          <p:cNvGrpSpPr/>
          <p:nvPr/>
        </p:nvGrpSpPr>
        <p:grpSpPr>
          <a:xfrm>
            <a:off x="3706961" y="2119477"/>
            <a:ext cx="9400878" cy="9400879"/>
            <a:chOff x="3706961" y="2119477"/>
            <a:chExt cx="9400878" cy="9400879"/>
          </a:xfrm>
        </p:grpSpPr>
        <p:sp>
          <p:nvSpPr>
            <p:cNvPr id="38" name="Кружок"/>
            <p:cNvSpPr/>
            <p:nvPr/>
          </p:nvSpPr>
          <p:spPr>
            <a:xfrm>
              <a:off x="3706961" y="2119477"/>
              <a:ext cx="9400878" cy="9400879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Premium PowerPoint, Keynote, Google Slides Template"/>
            <p:cNvSpPr txBox="1"/>
            <p:nvPr/>
          </p:nvSpPr>
          <p:spPr>
            <a:xfrm>
              <a:off x="6035216" y="7247040"/>
              <a:ext cx="4744368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000" b="0">
                  <a:solidFill>
                    <a:srgbClr val="646979"/>
                  </a:solidFill>
                  <a:latin typeface="OpenSans-Regular"/>
                  <a:ea typeface="OpenSans-Regular"/>
                  <a:cs typeface="OpenSans-Regular"/>
                  <a:sym typeface="OpenSans-Regular"/>
                </a:defRPr>
              </a:lvl1pPr>
            </a:lstStyle>
            <a:p>
              <a:r>
                <a:rPr lang="uk-UA" sz="44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Історія прогнозу погоди</a:t>
              </a:r>
              <a:endPara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 descr="global, forecast, weather, climate ">
              <a:extLst>
                <a:ext uri="{FF2B5EF4-FFF2-40B4-BE49-F238E27FC236}">
                  <a16:creationId xmlns:a16="http://schemas.microsoft.com/office/drawing/2014/main" id="{A6A91CDF-8BE2-47E2-A377-210A30286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45375" y="4544911"/>
              <a:ext cx="1924050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A3B1BB6-4F4D-4D94-940B-6C5CF63F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62814" cy="13716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8CDE584-34F8-472E-A848-D2CD32848C95}"/>
              </a:ext>
            </a:extLst>
          </p:cNvPr>
          <p:cNvGrpSpPr/>
          <p:nvPr/>
        </p:nvGrpSpPr>
        <p:grpSpPr>
          <a:xfrm>
            <a:off x="2134176" y="1007706"/>
            <a:ext cx="20253437" cy="10160790"/>
            <a:chOff x="2134176" y="1007706"/>
            <a:chExt cx="20253437" cy="10160790"/>
          </a:xfrm>
        </p:grpSpPr>
        <p:sp>
          <p:nvSpPr>
            <p:cNvPr id="196" name="Закругленный прямоугольник"/>
            <p:cNvSpPr/>
            <p:nvPr/>
          </p:nvSpPr>
          <p:spPr>
            <a:xfrm>
              <a:off x="2134176" y="3737230"/>
              <a:ext cx="5626171" cy="3058566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3" name="Закругленный прямоугольник"/>
            <p:cNvSpPr/>
            <p:nvPr/>
          </p:nvSpPr>
          <p:spPr>
            <a:xfrm>
              <a:off x="9157264" y="3737231"/>
              <a:ext cx="6069469" cy="3058565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Закругленный прямоугольник"/>
            <p:cNvSpPr/>
            <p:nvPr/>
          </p:nvSpPr>
          <p:spPr>
            <a:xfrm>
              <a:off x="16623650" y="3737229"/>
              <a:ext cx="5763962" cy="3058567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Закругленный прямоугольник">
              <a:extLst>
                <a:ext uri="{FF2B5EF4-FFF2-40B4-BE49-F238E27FC236}">
                  <a16:creationId xmlns:a16="http://schemas.microsoft.com/office/drawing/2014/main" id="{5983D51B-97A5-4034-8F77-A9C86DED48D7}"/>
                </a:ext>
              </a:extLst>
            </p:cNvPr>
            <p:cNvSpPr/>
            <p:nvPr/>
          </p:nvSpPr>
          <p:spPr>
            <a:xfrm>
              <a:off x="7602482" y="1007706"/>
              <a:ext cx="9179036" cy="1672669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6F0C63-A0C2-4D57-941A-E5CA7603788D}"/>
                </a:ext>
              </a:extLst>
            </p:cNvPr>
            <p:cNvSpPr txBox="1"/>
            <p:nvPr/>
          </p:nvSpPr>
          <p:spPr>
            <a:xfrm>
              <a:off x="7536024" y="1300302"/>
              <a:ext cx="9311951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>
                  <a:latin typeface="Arial" panose="020b0604020202020204" pitchFamily="34" charset="0"/>
                  <a:cs typeface="Arial" panose="020b0604020202020204" pitchFamily="34" charset="0"/>
                </a:rPr>
                <a:t>Сучасні прогнози погоди можна умовно поділити: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6B5EFC-CE9A-4EEC-950E-8A35D3E45F51}"/>
                </a:ext>
              </a:extLst>
            </p:cNvPr>
            <p:cNvSpPr txBox="1"/>
            <p:nvPr/>
          </p:nvSpPr>
          <p:spPr>
            <a:xfrm>
              <a:off x="2474459" y="3984109"/>
              <a:ext cx="5285888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>
                  <a:latin typeface="Arial" panose="020b0604020202020204" pitchFamily="34" charset="0"/>
                  <a:cs typeface="Arial" panose="020b0604020202020204" pitchFamily="34" charset="0"/>
                </a:rPr>
                <a:t>за термінами</a:t>
              </a:r>
              <a:endParaRPr lang="uk-UA" sz="3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надкороткострокові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короткострокові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середньострокові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інші</a:t>
              </a:r>
            </a:p>
          </p:txBody>
        </p: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688438FE-C44E-4552-8632-854716FC8A48}"/>
                </a:ext>
              </a:extLst>
            </p:cNvPr>
            <p:cNvCxnSpPr>
              <a:stCxn id="20" idx="2"/>
              <a:endCxn id="196" idx="0"/>
            </p:cNvCxnSpPr>
            <p:nvPr/>
          </p:nvCxnSpPr>
          <p:spPr>
            <a:xfrm flipH="1">
              <a:off x="4947262" y="2680375"/>
              <a:ext cx="7244738" cy="10568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1CD18-2778-4B00-BF85-261C46F88068}"/>
                </a:ext>
              </a:extLst>
            </p:cNvPr>
            <p:cNvSpPr txBox="1"/>
            <p:nvPr/>
          </p:nvSpPr>
          <p:spPr>
            <a:xfrm>
              <a:off x="9383485" y="3983034"/>
              <a:ext cx="5617029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>
                  <a:latin typeface="Arial" panose="020b0604020202020204" pitchFamily="34" charset="0"/>
                  <a:cs typeface="Arial" panose="020b0604020202020204" pitchFamily="34" charset="0"/>
                </a:rPr>
                <a:t>щодо охоплення території</a:t>
              </a:r>
              <a:endParaRPr lang="uk-UA" sz="3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місцеві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регіональні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національні 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світові (глобальні)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1A28612-FA75-4ED7-A02A-36BE42336524}"/>
                </a:ext>
              </a:extLst>
            </p:cNvPr>
            <p:cNvCxnSpPr>
              <a:stCxn id="20" idx="2"/>
              <a:endCxn id="203" idx="0"/>
            </p:cNvCxnSpPr>
            <p:nvPr/>
          </p:nvCxnSpPr>
          <p:spPr>
            <a:xfrm flipH="1">
              <a:off x="12191999" y="2680375"/>
              <a:ext cx="1" cy="105685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BB2D9C61-BD5E-432C-8492-9B8B744C982A}"/>
                </a:ext>
              </a:extLst>
            </p:cNvPr>
            <p:cNvCxnSpPr>
              <a:stCxn id="20" idx="2"/>
              <a:endCxn id="210" idx="0"/>
            </p:cNvCxnSpPr>
            <p:nvPr/>
          </p:nvCxnSpPr>
          <p:spPr>
            <a:xfrm>
              <a:off x="12192000" y="2680375"/>
              <a:ext cx="7313631" cy="105685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3DB2F5-2D89-419D-8347-64EF845AD1D6}"/>
                </a:ext>
              </a:extLst>
            </p:cNvPr>
            <p:cNvSpPr txBox="1"/>
            <p:nvPr/>
          </p:nvSpPr>
          <p:spPr>
            <a:xfrm>
              <a:off x="16818415" y="3738549"/>
              <a:ext cx="5374432" cy="3057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>
                  <a:latin typeface="Arial" panose="020b0604020202020204" pitchFamily="34" charset="0"/>
                  <a:cs typeface="Arial" panose="020b0604020202020204" pitchFamily="34" charset="0"/>
                </a:rPr>
                <a:t>за призначенням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загального користування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авіаційні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морські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річкові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uk-UA" sz="3200" b="0">
                  <a:latin typeface="Arial" panose="020b0604020202020204" pitchFamily="34" charset="0"/>
                  <a:cs typeface="Arial" panose="020b0604020202020204" pitchFamily="34" charset="0"/>
                </a:rPr>
                <a:t>сільськогосподарські</a:t>
              </a:r>
              <a:endParaRPr lang="ru-RU" sz="3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Закругленный прямоугольник">
              <a:extLst>
                <a:ext uri="{FF2B5EF4-FFF2-40B4-BE49-F238E27FC236}">
                  <a16:creationId xmlns:a16="http://schemas.microsoft.com/office/drawing/2014/main" id="{EBD95D15-A78F-4DAD-80BD-E79EC9919E4D}"/>
                </a:ext>
              </a:extLst>
            </p:cNvPr>
            <p:cNvSpPr/>
            <p:nvPr/>
          </p:nvSpPr>
          <p:spPr>
            <a:xfrm>
              <a:off x="7602482" y="7170855"/>
              <a:ext cx="9179036" cy="1672669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EA8FCA-AF28-4B9C-997F-020AADDAE3E9}"/>
                </a:ext>
              </a:extLst>
            </p:cNvPr>
            <p:cNvSpPr txBox="1"/>
            <p:nvPr/>
          </p:nvSpPr>
          <p:spPr>
            <a:xfrm>
              <a:off x="7945210" y="7494228"/>
              <a:ext cx="849358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/>
                <a:t>Прогноз погоди можуть робити за допомогою:</a:t>
              </a:r>
              <a:endParaRPr lang="ru-RU"/>
            </a:p>
          </p:txBody>
        </p:sp>
        <p:sp>
          <p:nvSpPr>
            <p:cNvPr id="58" name="Закругленный прямоугольник">
              <a:extLst>
                <a:ext uri="{FF2B5EF4-FFF2-40B4-BE49-F238E27FC236}">
                  <a16:creationId xmlns:a16="http://schemas.microsoft.com/office/drawing/2014/main" id="{45C010E2-5DF3-41C3-961A-A8F783B5962B}"/>
                </a:ext>
              </a:extLst>
            </p:cNvPr>
            <p:cNvSpPr/>
            <p:nvPr/>
          </p:nvSpPr>
          <p:spPr>
            <a:xfrm>
              <a:off x="2432949" y="9639213"/>
              <a:ext cx="5028624" cy="1529283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6F777A-2246-4074-85DB-C36FDFDB24C6}"/>
                </a:ext>
              </a:extLst>
            </p:cNvPr>
            <p:cNvSpPr txBox="1"/>
            <p:nvPr/>
          </p:nvSpPr>
          <p:spPr>
            <a:xfrm>
              <a:off x="2866535" y="9895006"/>
              <a:ext cx="4161453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/>
                <a:t>аналізу синоптичної карти погоди</a:t>
              </a:r>
            </a:p>
          </p:txBody>
        </p:sp>
        <p:sp>
          <p:nvSpPr>
            <p:cNvPr id="65" name="Закругленный прямоугольник">
              <a:extLst>
                <a:ext uri="{FF2B5EF4-FFF2-40B4-BE49-F238E27FC236}">
                  <a16:creationId xmlns:a16="http://schemas.microsoft.com/office/drawing/2014/main" id="{BE32CF1C-8272-44E4-B3CF-D4F56BC77B5C}"/>
                </a:ext>
              </a:extLst>
            </p:cNvPr>
            <p:cNvSpPr/>
            <p:nvPr/>
          </p:nvSpPr>
          <p:spPr>
            <a:xfrm>
              <a:off x="9677688" y="9639213"/>
              <a:ext cx="5028624" cy="1529283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623AA7-F038-423C-B72A-D6627D3CF82B}"/>
                </a:ext>
              </a:extLst>
            </p:cNvPr>
            <p:cNvSpPr txBox="1"/>
            <p:nvPr/>
          </p:nvSpPr>
          <p:spPr>
            <a:xfrm>
              <a:off x="9747790" y="9900446"/>
              <a:ext cx="488841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/>
                <a:t>чисельних методів прогнозу погоди</a:t>
              </a:r>
            </a:p>
          </p:txBody>
        </p:sp>
        <p:sp>
          <p:nvSpPr>
            <p:cNvPr id="64" name="Закругленный прямоугольник">
              <a:extLst>
                <a:ext uri="{FF2B5EF4-FFF2-40B4-BE49-F238E27FC236}">
                  <a16:creationId xmlns:a16="http://schemas.microsoft.com/office/drawing/2014/main" id="{0915CDD4-0C81-4CD7-A9EC-F3DF9F78108B}"/>
                </a:ext>
              </a:extLst>
            </p:cNvPr>
            <p:cNvSpPr/>
            <p:nvPr/>
          </p:nvSpPr>
          <p:spPr>
            <a:xfrm>
              <a:off x="16991319" y="9639213"/>
              <a:ext cx="5028624" cy="1529283"/>
            </a:xfrm>
            <a:prstGeom prst="roundRect">
              <a:avLst>
                <a:gd name="adj" fmla="val 3496"/>
              </a:avLst>
            </a:prstGeom>
            <a:solidFill>
              <a:srgbClr val="FFFFFF"/>
            </a:solidFill>
            <a:ln w="127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3DB0E0-CA1D-49B8-A549-7B363A924348}"/>
                </a:ext>
              </a:extLst>
            </p:cNvPr>
            <p:cNvSpPr txBox="1"/>
            <p:nvPr/>
          </p:nvSpPr>
          <p:spPr>
            <a:xfrm>
              <a:off x="17378900" y="9890893"/>
              <a:ext cx="4253459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/>
                <a:t>статистичних методів</a:t>
              </a:r>
            </a:p>
          </p:txBody>
        </p: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6919F034-04AA-43A4-9F53-4AD51A00E54E}"/>
                </a:ext>
              </a:extLst>
            </p:cNvPr>
            <p:cNvCxnSpPr>
              <a:stCxn id="56" idx="2"/>
              <a:endCxn id="58" idx="0"/>
            </p:cNvCxnSpPr>
            <p:nvPr/>
          </p:nvCxnSpPr>
          <p:spPr>
            <a:xfrm flipH="1">
              <a:off x="4947261" y="8843524"/>
              <a:ext cx="7244739" cy="7956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67BE734C-8A3F-4D4D-B06E-3178A8A006C5}"/>
                </a:ext>
              </a:extLst>
            </p:cNvPr>
            <p:cNvCxnSpPr>
              <a:stCxn id="56" idx="2"/>
              <a:endCxn id="64" idx="0"/>
            </p:cNvCxnSpPr>
            <p:nvPr/>
          </p:nvCxnSpPr>
          <p:spPr>
            <a:xfrm>
              <a:off x="12192000" y="8843524"/>
              <a:ext cx="7313631" cy="7956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A504DE1A-6297-4F89-952F-43672C2EDDB2}"/>
                </a:ext>
              </a:extLst>
            </p:cNvPr>
            <p:cNvCxnSpPr>
              <a:stCxn id="56" idx="2"/>
              <a:endCxn id="65" idx="0"/>
            </p:cNvCxnSpPr>
            <p:nvPr/>
          </p:nvCxnSpPr>
          <p:spPr>
            <a:xfrm flipH="1">
              <a:off x="12192000" y="8843524"/>
              <a:ext cx="0" cy="7956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155304-45AD-4D99-8850-80CD70B7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0704" y="5637908"/>
            <a:ext cx="10503937" cy="6995622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48270F0-1CAF-487B-8398-452A5CC91000}"/>
              </a:ext>
            </a:extLst>
          </p:cNvPr>
          <p:cNvSpPr/>
          <p:nvPr/>
        </p:nvSpPr>
        <p:spPr>
          <a:xfrm>
            <a:off x="14195685" y="12686060"/>
            <a:ext cx="6662057" cy="89619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0051C1-B739-4F26-98B7-29A05441DD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0133045" cy="13766800"/>
          </a:xfr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DC21880-4553-4234-B50D-73BC4AA25267}"/>
              </a:ext>
            </a:extLst>
          </p:cNvPr>
          <p:cNvSpPr/>
          <p:nvPr/>
        </p:nvSpPr>
        <p:spPr>
          <a:xfrm>
            <a:off x="4906735" y="257064"/>
            <a:ext cx="4926563" cy="1399592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737EE-A875-4930-97F0-E5FA37C11FCF}"/>
              </a:ext>
            </a:extLst>
          </p:cNvPr>
          <p:cNvSpPr txBox="1"/>
          <p:nvPr/>
        </p:nvSpPr>
        <p:spPr>
          <a:xfrm>
            <a:off x="5066522" y="443899"/>
            <a:ext cx="46069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Автономна метеостанція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4DB60-80DE-4BB9-8FA9-F5FAADCB0C73}"/>
              </a:ext>
            </a:extLst>
          </p:cNvPr>
          <p:cNvSpPr txBox="1"/>
          <p:nvPr/>
        </p:nvSpPr>
        <p:spPr>
          <a:xfrm>
            <a:off x="14531586" y="12852028"/>
            <a:ext cx="599025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uk-UA"/>
              <a:t>Не автономна метеостанція</a:t>
            </a:r>
            <a:endParaRPr kumimoji="0" lang="uk-UA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8" name="Picture 4" descr="Термометр PNG">
            <a:extLst>
              <a:ext uri="{FF2B5EF4-FFF2-40B4-BE49-F238E27FC236}">
                <a16:creationId xmlns:a16="http://schemas.microsoft.com/office/drawing/2014/main" id="{52DE0607-9800-493F-804C-51039295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45613" y="198238"/>
            <a:ext cx="2604286" cy="432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Гигрометр — Википедия">
            <a:extLst>
              <a:ext uri="{FF2B5EF4-FFF2-40B4-BE49-F238E27FC236}">
                <a16:creationId xmlns:a16="http://schemas.microsoft.com/office/drawing/2014/main" id="{E833F94E-C294-4856-BA92-6EF146C4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175758" y="389187"/>
            <a:ext cx="3274424" cy="344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Барометр PNG прозрачный - PNG All">
            <a:extLst>
              <a:ext uri="{FF2B5EF4-FFF2-40B4-BE49-F238E27FC236}">
                <a16:creationId xmlns:a16="http://schemas.microsoft.com/office/drawing/2014/main" id="{BC7BC0E8-3E07-4E5F-81A4-8F5196F0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081442" y="1269945"/>
            <a:ext cx="3121363" cy="31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Осадкомер Третьякова О-1М | ООО Метеоприбор">
            <a:extLst>
              <a:ext uri="{FF2B5EF4-FFF2-40B4-BE49-F238E27FC236}">
                <a16:creationId xmlns:a16="http://schemas.microsoft.com/office/drawing/2014/main" id="{EE4B40FD-D840-45A1-A8F5-D6F9C755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506187" y="63531"/>
            <a:ext cx="2877814" cy="48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ACA13D-A04F-48EB-BB71-CECD2DCBA0E7}"/>
              </a:ext>
            </a:extLst>
          </p:cNvPr>
          <p:cNvSpPr txBox="1"/>
          <p:nvPr/>
        </p:nvSpPr>
        <p:spPr>
          <a:xfrm>
            <a:off x="9964126" y="4527858"/>
            <a:ext cx="38274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Термометр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BCC97-25DC-491C-8E85-12F3B132FE31}"/>
              </a:ext>
            </a:extLst>
          </p:cNvPr>
          <p:cNvSpPr txBox="1"/>
          <p:nvPr/>
        </p:nvSpPr>
        <p:spPr>
          <a:xfrm>
            <a:off x="14254093" y="3796273"/>
            <a:ext cx="31405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uk-UA" sz="3200" b="0" i="1"/>
              <a:t>Гігрометр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C95F51-B515-438C-9E56-DC2FA3D156BF}"/>
              </a:ext>
            </a:extLst>
          </p:cNvPr>
          <p:cNvSpPr txBox="1"/>
          <p:nvPr/>
        </p:nvSpPr>
        <p:spPr>
          <a:xfrm>
            <a:off x="18081442" y="4217763"/>
            <a:ext cx="31405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uk-UA" sz="3200" b="0" i="1"/>
              <a:t>Барометр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26500-D088-483D-8C4E-24DFECD48C7C}"/>
              </a:ext>
            </a:extLst>
          </p:cNvPr>
          <p:cNvSpPr txBox="1"/>
          <p:nvPr/>
        </p:nvSpPr>
        <p:spPr>
          <a:xfrm>
            <a:off x="21374796" y="4785365"/>
            <a:ext cx="314059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sz="3200" b="0" i="1"/>
              <a:t>Осадкомір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0807816"/>
      </p:ext>
    </p:extLst>
  </p:cSld>
  <p:clrMapOvr>
    <a:masterClrMapping/>
  </p:clrMapOvr>
  <p:transition spd="med"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6" name="Picture 8" descr="Фото фон бумажный белый Panorama White 2.72m x 11m – низкие цены, кредит,  оплата частями в интернет-магазине ROZETKA | Купить в Украине: Киеве,  Харькове, Днепре, Одессе, Запорожье, Львове">
            <a:extLst>
              <a:ext uri="{FF2B5EF4-FFF2-40B4-BE49-F238E27FC236}">
                <a16:creationId xmlns:a16="http://schemas.microsoft.com/office/drawing/2014/main" id="{84AB559A-FA56-47EA-B570-B658A5B7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-25400"/>
            <a:ext cx="24383998" cy="1373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18A27E-A329-4464-A7D6-D0FBF8F43E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25400"/>
            <a:ext cx="10058399" cy="13766800"/>
          </a:xfrm>
        </p:spPr>
      </p:pic>
      <p:pic>
        <p:nvPicPr>
          <p:cNvPr id="2050" name="Picture 2" descr="BelAstro.Net - Статьи">
            <a:extLst>
              <a:ext uri="{FF2B5EF4-FFF2-40B4-BE49-F238E27FC236}">
                <a16:creationId xmlns:a16="http://schemas.microsoft.com/office/drawing/2014/main" id="{77D032A1-34B9-4023-87F3-81F13F57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058400" y="0"/>
            <a:ext cx="7666716" cy="800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lAstro.Net - Статьи">
            <a:extLst>
              <a:ext uri="{FF2B5EF4-FFF2-40B4-BE49-F238E27FC236}">
                <a16:creationId xmlns:a16="http://schemas.microsoft.com/office/drawing/2014/main" id="{A2607038-49B0-4E8C-AA7F-C0293AB8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717283" y="5485573"/>
            <a:ext cx="7666715" cy="80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24E47CC-D095-4CB7-9AC8-65C53356610B}"/>
              </a:ext>
            </a:extLst>
          </p:cNvPr>
          <p:cNvSpPr/>
          <p:nvPr/>
        </p:nvSpPr>
        <p:spPr>
          <a:xfrm>
            <a:off x="16717283" y="12577665"/>
            <a:ext cx="2911151" cy="88977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793CEF-D21A-44E1-A521-7C2A5E96D6E3}"/>
              </a:ext>
            </a:extLst>
          </p:cNvPr>
          <p:cNvSpPr txBox="1"/>
          <p:nvPr/>
        </p:nvSpPr>
        <p:spPr>
          <a:xfrm>
            <a:off x="15709705" y="12577665"/>
            <a:ext cx="403082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sz="2800" b="0" i="1"/>
              <a:t>стрічка, прискотчена до коробки</a:t>
            </a:r>
            <a:endParaRPr kumimoji="0" lang="uk-UA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1" name="Picture 13" descr="Прикладная метеорология в разрезе">
            <a:extLst>
              <a:ext uri="{FF2B5EF4-FFF2-40B4-BE49-F238E27FC236}">
                <a16:creationId xmlns:a16="http://schemas.microsoft.com/office/drawing/2014/main" id="{78E3DC74-6951-4583-8398-DC4F25B04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18823" y="9571383"/>
            <a:ext cx="5504454" cy="366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3CB2F86-1720-4C33-91AB-FBFDE62750EB}"/>
              </a:ext>
            </a:extLst>
          </p:cNvPr>
          <p:cNvGrpSpPr/>
          <p:nvPr/>
        </p:nvGrpSpPr>
        <p:grpSpPr>
          <a:xfrm>
            <a:off x="4814596" y="257064"/>
            <a:ext cx="19508346" cy="11265071"/>
            <a:chOff x="4814596" y="257064"/>
            <a:chExt cx="19508346" cy="1126507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7E7BA68E-8D52-4D1F-85DF-A05A0C62AC4D}"/>
                </a:ext>
              </a:extLst>
            </p:cNvPr>
            <p:cNvSpPr/>
            <p:nvPr/>
          </p:nvSpPr>
          <p:spPr>
            <a:xfrm>
              <a:off x="5318449" y="257064"/>
              <a:ext cx="4514849" cy="1254495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6ED831-0F4C-40A7-B374-07F895F5F18A}"/>
                </a:ext>
              </a:extLst>
            </p:cNvPr>
            <p:cNvSpPr txBox="1"/>
            <p:nvPr/>
          </p:nvSpPr>
          <p:spPr>
            <a:xfrm>
              <a:off x="4814596" y="640335"/>
              <a:ext cx="556104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Метеозонди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AFBADE5-0517-4CB5-8E75-D8E309E0793F}"/>
                </a:ext>
              </a:extLst>
            </p:cNvPr>
            <p:cNvSpPr/>
            <p:nvPr/>
          </p:nvSpPr>
          <p:spPr>
            <a:xfrm>
              <a:off x="14872996" y="951722"/>
              <a:ext cx="3112212" cy="3545633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563316E-5316-4AB2-B2DB-ED7A6088737C}"/>
                </a:ext>
              </a:extLst>
            </p:cNvPr>
            <p:cNvSpPr/>
            <p:nvPr/>
          </p:nvSpPr>
          <p:spPr>
            <a:xfrm>
              <a:off x="15320865" y="5485573"/>
              <a:ext cx="1586204" cy="254549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B7D6FF-3CEB-40D9-86FF-516FFCCE4B98}"/>
                </a:ext>
              </a:extLst>
            </p:cNvPr>
            <p:cNvSpPr txBox="1"/>
            <p:nvPr/>
          </p:nvSpPr>
          <p:spPr>
            <a:xfrm>
              <a:off x="14555755" y="725935"/>
              <a:ext cx="165767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uk-UA" sz="3200" b="0" i="1"/>
                <a:t>Куля</a:t>
              </a:r>
              <a:endPara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9371C-C7A1-445E-B101-30D75E484455}"/>
                </a:ext>
              </a:extLst>
            </p:cNvPr>
            <p:cNvSpPr txBox="1"/>
            <p:nvPr/>
          </p:nvSpPr>
          <p:spPr>
            <a:xfrm>
              <a:off x="14897813" y="2000574"/>
              <a:ext cx="363893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Пробка + штуцер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AD6A1-110B-4BF8-AC3A-45EEA2269FBA}"/>
                </a:ext>
              </a:extLst>
            </p:cNvPr>
            <p:cNvSpPr txBox="1"/>
            <p:nvPr/>
          </p:nvSpPr>
          <p:spPr>
            <a:xfrm>
              <a:off x="14714342" y="2977696"/>
              <a:ext cx="5013714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 i="1"/>
                <a:t>Кільце кріплення шнура</a:t>
              </a:r>
              <a:endPara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75AFA-32D5-43F3-8564-E8F5CB008818}"/>
                </a:ext>
              </a:extLst>
            </p:cNvPr>
            <p:cNvSpPr txBox="1"/>
            <p:nvPr/>
          </p:nvSpPr>
          <p:spPr>
            <a:xfrm>
              <a:off x="14089855" y="3705314"/>
              <a:ext cx="300445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Шнур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D1EE16-0255-44D2-86CC-22D9D978CB3A}"/>
                </a:ext>
              </a:extLst>
            </p:cNvPr>
            <p:cNvSpPr txBox="1"/>
            <p:nvPr/>
          </p:nvSpPr>
          <p:spPr>
            <a:xfrm>
              <a:off x="15016866" y="5888676"/>
              <a:ext cx="239312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Парашут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8C782-3729-4A42-AB1F-C984A2F7722C}"/>
                </a:ext>
              </a:extLst>
            </p:cNvPr>
            <p:cNvSpPr txBox="1"/>
            <p:nvPr/>
          </p:nvSpPr>
          <p:spPr>
            <a:xfrm>
              <a:off x="14649061" y="6660811"/>
              <a:ext cx="292981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ru-RU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Стропи</a:t>
              </a:r>
              <a:endPara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C50B21-DCD7-44FB-853A-EBC90902C54A}"/>
                </a:ext>
              </a:extLst>
            </p:cNvPr>
            <p:cNvSpPr txBox="1"/>
            <p:nvPr/>
          </p:nvSpPr>
          <p:spPr>
            <a:xfrm>
              <a:off x="15214124" y="7361431"/>
              <a:ext cx="2195868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ru-RU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Коробка</a:t>
              </a:r>
              <a:endPara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51D4178D-8394-4630-B29F-5F55C26477D1}"/>
                </a:ext>
              </a:extLst>
            </p:cNvPr>
            <p:cNvSpPr/>
            <p:nvPr/>
          </p:nvSpPr>
          <p:spPr>
            <a:xfrm>
              <a:off x="16403216" y="10282335"/>
              <a:ext cx="2911151" cy="110101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26512ED-634B-497D-826F-8C05FDC05675}"/>
                </a:ext>
              </a:extLst>
            </p:cNvPr>
            <p:cNvSpPr/>
            <p:nvPr/>
          </p:nvSpPr>
          <p:spPr>
            <a:xfrm>
              <a:off x="17725117" y="8938727"/>
              <a:ext cx="2484990" cy="72366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6A95EEB4-6768-4283-818E-57D754AA8094}"/>
                </a:ext>
              </a:extLst>
            </p:cNvPr>
            <p:cNvSpPr/>
            <p:nvPr/>
          </p:nvSpPr>
          <p:spPr>
            <a:xfrm>
              <a:off x="17725117" y="6858000"/>
              <a:ext cx="3175455" cy="72366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408B07-C2BA-4A8B-963F-4CEF3A1AE463}"/>
                </a:ext>
              </a:extLst>
            </p:cNvPr>
            <p:cNvSpPr txBox="1"/>
            <p:nvPr/>
          </p:nvSpPr>
          <p:spPr>
            <a:xfrm>
              <a:off x="17713268" y="6998364"/>
              <a:ext cx="3341290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800" b="0" i="1"/>
                <a:t>Підвіс, накручена нитка</a:t>
              </a:r>
              <a:endParaRPr kumimoji="0" lang="uk-UA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64729A-5917-4251-93AD-DCA861FAAFE6}"/>
                </a:ext>
              </a:extLst>
            </p:cNvPr>
            <p:cNvSpPr txBox="1"/>
            <p:nvPr/>
          </p:nvSpPr>
          <p:spPr>
            <a:xfrm>
              <a:off x="16646251" y="8938727"/>
              <a:ext cx="3781004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800" b="0" i="1"/>
                <a:t>довжина строп жорстко зафіксована</a:t>
              </a:r>
              <a:endParaRPr kumimoji="0" lang="uk-UA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D6228C-13C7-4D64-AE10-6CBC2825F29F}"/>
                </a:ext>
              </a:extLst>
            </p:cNvPr>
            <p:cNvSpPr txBox="1"/>
            <p:nvPr/>
          </p:nvSpPr>
          <p:spPr>
            <a:xfrm>
              <a:off x="15696702" y="10557768"/>
              <a:ext cx="3764341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800" b="0" i="1"/>
                <a:t>пластикове кільце, пришите до стрічки</a:t>
              </a:r>
              <a:endParaRPr kumimoji="0" lang="uk-UA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65" name="Picture 17" descr="Метеозонд СССР, излучатель-передатчик (радиозонд), зонд: 3 000 грн. -  Коллекционирование Киев на Olx">
              <a:extLst>
                <a:ext uri="{FF2B5EF4-FFF2-40B4-BE49-F238E27FC236}">
                  <a16:creationId xmlns:a16="http://schemas.microsoft.com/office/drawing/2014/main" id="{AE0BF68C-6DF8-4691-B67A-48A5132AA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4" b="0"/>
            <a:stretch>
              <a:fillRect/>
            </a:stretch>
          </p:blipFill>
          <p:spPr bwMode="auto">
            <a:xfrm>
              <a:off x="19544881" y="725935"/>
              <a:ext cx="4778059" cy="438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6669216"/>
      </p:ext>
    </p:extLst>
  </p:cSld>
  <p:clrMapOvr>
    <a:masterClrMapping/>
  </p:clrMapOvr>
  <p:transition spd="med"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E94EB19-E39A-4980-9E50-FFC6765B1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20300" cy="13716000"/>
          </a:xfrm>
        </p:spPr>
      </p:pic>
      <p:pic>
        <p:nvPicPr>
          <p:cNvPr id="3074" name="Picture 2" descr="Local Weather Forecast APK 16.6.0.6365_50185 for Android – Download Local  Weather Forecast APK Latest Version from APKFab.com">
            <a:extLst>
              <a:ext uri="{FF2B5EF4-FFF2-40B4-BE49-F238E27FC236}">
                <a16:creationId xmlns:a16="http://schemas.microsoft.com/office/drawing/2014/main" id="{11168ECD-87F9-4510-AA21-6E0C1CE2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205099" y="257064"/>
            <a:ext cx="7823246" cy="782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Метеорологический радар">
            <a:extLst>
              <a:ext uri="{FF2B5EF4-FFF2-40B4-BE49-F238E27FC236}">
                <a16:creationId xmlns:a16="http://schemas.microsoft.com/office/drawing/2014/main" id="{36C73B47-167B-4DE6-BD4B-837D233D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44235" y="8500577"/>
            <a:ext cx="6722466" cy="48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va radarı">
            <a:extLst>
              <a:ext uri="{FF2B5EF4-FFF2-40B4-BE49-F238E27FC236}">
                <a16:creationId xmlns:a16="http://schemas.microsoft.com/office/drawing/2014/main" id="{463ABFBF-FE7A-4B9F-B174-ECE46635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305879" y="8185557"/>
            <a:ext cx="6629206" cy="517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69BA4CB-3FAB-46BD-B89E-051B3B44B43D}"/>
              </a:ext>
            </a:extLst>
          </p:cNvPr>
          <p:cNvGrpSpPr/>
          <p:nvPr/>
        </p:nvGrpSpPr>
        <p:grpSpPr>
          <a:xfrm>
            <a:off x="521347" y="257064"/>
            <a:ext cx="15448852" cy="7277641"/>
            <a:chOff x="521347" y="257064"/>
            <a:chExt cx="15448852" cy="7277641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DD8AAA0E-718E-40B5-B80C-9AB28FC89A21}"/>
                </a:ext>
              </a:extLst>
            </p:cNvPr>
            <p:cNvSpPr/>
            <p:nvPr/>
          </p:nvSpPr>
          <p:spPr>
            <a:xfrm>
              <a:off x="521347" y="257064"/>
              <a:ext cx="4926563" cy="1399592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58D03A-7E12-4330-930F-A38A91150CBA}"/>
                </a:ext>
              </a:extLst>
            </p:cNvPr>
            <p:cNvSpPr txBox="1"/>
            <p:nvPr/>
          </p:nvSpPr>
          <p:spPr>
            <a:xfrm>
              <a:off x="866579" y="413121"/>
              <a:ext cx="4236098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/>
                <a:t>Метеорологічні радари</a:t>
              </a:r>
            </a:p>
          </p:txBody>
        </p:sp>
        <p:pic>
          <p:nvPicPr>
            <p:cNvPr id="3080" name="Picture 8" descr="Making Waves with Radar | Let's Talk Science">
              <a:extLst>
                <a:ext uri="{FF2B5EF4-FFF2-40B4-BE49-F238E27FC236}">
                  <a16:creationId xmlns:a16="http://schemas.microsoft.com/office/drawing/2014/main" id="{E12A72C4-B8C5-4C27-AE51-DB9C4A95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255199" y="802668"/>
              <a:ext cx="5715000" cy="673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942492"/>
      </p:ext>
    </p:extLst>
  </p:cSld>
  <p:clrMapOvr>
    <a:masterClrMapping/>
  </p:clrMapOvr>
  <p:transition spd="med"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AFFC45-09AB-4FA8-8E5D-B3FCCB4ACA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0" y="0"/>
            <a:ext cx="9947275" cy="13716000"/>
          </a:xfrm>
        </p:spPr>
      </p:pic>
      <p:pic>
        <p:nvPicPr>
          <p:cNvPr id="4098" name="Picture 2" descr="https://upload.wikimedia.org/wikipedia/commons/thumb/f/f6/%D0%9C%D0%B5%D1%82%D0%B5%D0%BE%D1%80-%D0%9C_%E2%84%961%D1%81%D0%BB%D0%BE%D0%B6%D0%B5%D0%BD%D0%BD%D1%8B%D0%B9.JPG/350px-%D0%9C%D0%B5%D1%82%D0%B5%D0%BE%D1%80-%D0%9C_%E2%84%961%D1%81%D0%BB%D0%BE%D0%B6%D0%B5%D0%BD%D0%BD%D1%8B%D0%B9.JPG">
            <a:extLst>
              <a:ext uri="{FF2B5EF4-FFF2-40B4-BE49-F238E27FC236}">
                <a16:creationId xmlns:a16="http://schemas.microsoft.com/office/drawing/2014/main" id="{BD213C7F-0813-4DFC-AB1D-684CA072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28224" y="-2"/>
            <a:ext cx="6282081" cy="70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Параметры облачности по данным прибора МСУ-ГС КА «Электро-Л» №3">
            <a:extLst>
              <a:ext uri="{FF2B5EF4-FFF2-40B4-BE49-F238E27FC236}">
                <a16:creationId xmlns:a16="http://schemas.microsoft.com/office/drawing/2014/main" id="{DA311CD9-231C-4CA5-BEF4-B89F3278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28225" y="7071829"/>
            <a:ext cx="14455775" cy="664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F3AAA8-3AE0-4F7E-993F-A611924D3E37}"/>
              </a:ext>
            </a:extLst>
          </p:cNvPr>
          <p:cNvGrpSpPr/>
          <p:nvPr/>
        </p:nvGrpSpPr>
        <p:grpSpPr>
          <a:xfrm>
            <a:off x="4346896" y="74952"/>
            <a:ext cx="20037104" cy="13188986"/>
            <a:chOff x="4346896" y="74952"/>
            <a:chExt cx="20037104" cy="13188986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DEEF1441-D619-435D-AB42-0A4E9B9FF7A9}"/>
                </a:ext>
              </a:extLst>
            </p:cNvPr>
            <p:cNvSpPr/>
            <p:nvPr/>
          </p:nvSpPr>
          <p:spPr>
            <a:xfrm>
              <a:off x="4496187" y="11864346"/>
              <a:ext cx="4926563" cy="1399592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ECEEF4-7B35-4FC5-A51B-DE55AFBA2A0C}"/>
                </a:ext>
              </a:extLst>
            </p:cNvPr>
            <p:cNvSpPr txBox="1"/>
            <p:nvPr/>
          </p:nvSpPr>
          <p:spPr>
            <a:xfrm>
              <a:off x="4346896" y="12266624"/>
              <a:ext cx="522514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/>
                <a:t>Метеосупутники</a:t>
              </a:r>
            </a:p>
          </p:txBody>
        </p:sp>
        <p:pic>
          <p:nvPicPr>
            <p:cNvPr id="4106" name="Picture 10" descr="Метеоспутник GOES-8">
              <a:extLst>
                <a:ext uri="{FF2B5EF4-FFF2-40B4-BE49-F238E27FC236}">
                  <a16:creationId xmlns:a16="http://schemas.microsoft.com/office/drawing/2014/main" id="{9EB76487-2DF8-4072-ADE9-264AF4F99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10305" y="745980"/>
              <a:ext cx="8173695" cy="513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9539C6D6-889D-4E36-8BF6-39B08C6C509D}"/>
                </a:ext>
              </a:extLst>
            </p:cNvPr>
            <p:cNvSpPr/>
            <p:nvPr/>
          </p:nvSpPr>
          <p:spPr>
            <a:xfrm>
              <a:off x="16210305" y="4609322"/>
              <a:ext cx="3178707" cy="1055908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805EFD-B2F1-455E-ABF0-82CE1A8887F6}"/>
                </a:ext>
              </a:extLst>
            </p:cNvPr>
            <p:cNvSpPr txBox="1"/>
            <p:nvPr/>
          </p:nvSpPr>
          <p:spPr>
            <a:xfrm>
              <a:off x="15588303" y="4839758"/>
              <a:ext cx="442271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32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GOES-8</a:t>
              </a:r>
              <a:endParaRPr kumimoji="0" lang="uk-UA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41C7A556-069C-4D41-BBB3-0E87E71F1B3E}"/>
                </a:ext>
              </a:extLst>
            </p:cNvPr>
            <p:cNvSpPr/>
            <p:nvPr/>
          </p:nvSpPr>
          <p:spPr>
            <a:xfrm>
              <a:off x="10077062" y="74952"/>
              <a:ext cx="2519264" cy="749477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F037B7-7896-4808-982C-B176679AB215}"/>
                </a:ext>
              </a:extLst>
            </p:cNvPr>
            <p:cNvSpPr txBox="1"/>
            <p:nvPr/>
          </p:nvSpPr>
          <p:spPr>
            <a:xfrm>
              <a:off x="9489232" y="125069"/>
              <a:ext cx="369492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Метеор-М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241130"/>
      </p:ext>
    </p:extLst>
  </p:cSld>
  <p:clrMapOvr>
    <a:masterClrMapping/>
  </p:clrMapOvr>
  <p:transition spd="med"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DFEFF1-43B8-406B-96DA-84EBC33132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50" y="0"/>
            <a:ext cx="9947275" cy="13716000"/>
          </a:xfr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2DF4330-69E0-4AF8-BB7D-729DAAC3F432}"/>
              </a:ext>
            </a:extLst>
          </p:cNvPr>
          <p:cNvSpPr/>
          <p:nvPr/>
        </p:nvSpPr>
        <p:spPr>
          <a:xfrm>
            <a:off x="242596" y="12037551"/>
            <a:ext cx="3937518" cy="1306285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692AAFD-56A2-4717-BABE-27A6746A4ED0}"/>
              </a:ext>
            </a:extLst>
          </p:cNvPr>
          <p:cNvGrpSpPr/>
          <p:nvPr/>
        </p:nvGrpSpPr>
        <p:grpSpPr>
          <a:xfrm>
            <a:off x="-195943" y="653143"/>
            <a:ext cx="24365114" cy="12460451"/>
            <a:chOff x="-195943" y="653143"/>
            <a:chExt cx="24365114" cy="124604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E9C361-220C-43B1-8DE3-780440719E6F}"/>
                </a:ext>
              </a:extLst>
            </p:cNvPr>
            <p:cNvSpPr txBox="1"/>
            <p:nvPr/>
          </p:nvSpPr>
          <p:spPr>
            <a:xfrm>
              <a:off x="-195943" y="12393175"/>
              <a:ext cx="481459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/>
                <a:t>Суперкомп'ютери</a:t>
              </a:r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E5F99655-955E-49E7-A4E4-453F7B6E66E9}"/>
                </a:ext>
              </a:extLst>
            </p:cNvPr>
            <p:cNvSpPr/>
            <p:nvPr/>
          </p:nvSpPr>
          <p:spPr>
            <a:xfrm>
              <a:off x="11924522" y="653143"/>
              <a:ext cx="10686661" cy="3004457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D68134-F3B3-4442-B733-1826088ACF3B}"/>
                </a:ext>
              </a:extLst>
            </p:cNvPr>
            <p:cNvSpPr txBox="1"/>
            <p:nvPr/>
          </p:nvSpPr>
          <p:spPr>
            <a:xfrm>
              <a:off x="11924522" y="851581"/>
              <a:ext cx="10686661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ru-RU"/>
                <a:t>Суперкомп'ю́тер</a:t>
              </a:r>
              <a:r>
                <a:rPr lang="ru-RU" b="0"/>
                <a:t> </a:t>
              </a:r>
              <a:r>
                <a:rPr lang="en-US" b="0"/>
                <a:t>—</a:t>
              </a:r>
              <a:r>
                <a:rPr lang="uk-UA" b="0"/>
                <a:t> найпотужніша комп'ютерна система.</a:t>
              </a:r>
            </a:p>
            <a:p>
              <a:r>
                <a:rPr lang="uk-UA" b="0"/>
                <a:t>Суперкомп'ютери, зазвичай, використовують для розв'язання складних наукових та інженерних задач, які вимагають виконання великої кількості математичних операцій та працюють з великими обсягами даних.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30E3BF5-E70B-4828-AC33-19CB43ADE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32210" y="4031679"/>
              <a:ext cx="3048388" cy="228629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B91805E-CDF4-4A64-9AF3-52822E9F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6639" y="5081478"/>
              <a:ext cx="3479138" cy="2286291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EE01A2D-FAF0-48EB-A62C-CD03BE86C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60271" y="3856038"/>
              <a:ext cx="3657600" cy="274320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97D3786-8B23-493E-91C1-82EA66EC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565" y="9572431"/>
              <a:ext cx="4308870" cy="2872580"/>
            </a:xfrm>
            <a:prstGeom prst="rect">
              <a:avLst/>
            </a:prstGeom>
          </p:spPr>
        </p:pic>
        <p:pic>
          <p:nvPicPr>
            <p:cNvPr id="5122" name="Picture 2" descr="Що таке суперкомп'ютер та як його використовують? – Статті | iTechua">
              <a:extLst>
                <a:ext uri="{FF2B5EF4-FFF2-40B4-BE49-F238E27FC236}">
                  <a16:creationId xmlns:a16="http://schemas.microsoft.com/office/drawing/2014/main" id="{7CD1FDCA-A228-4709-B974-7EF786C34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5870816" y="8454868"/>
              <a:ext cx="8298356" cy="465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7A71E426-5A1D-4C89-8B11-04ED6C139C05}"/>
                </a:ext>
              </a:extLst>
            </p:cNvPr>
            <p:cNvSpPr/>
            <p:nvPr/>
          </p:nvSpPr>
          <p:spPr>
            <a:xfrm rot="1959760">
              <a:off x="14211094" y="7131909"/>
              <a:ext cx="2017608" cy="1462411"/>
            </a:xfrm>
            <a:prstGeom prst="rightArrow">
              <a:avLst>
                <a:gd name="adj1" fmla="val 25925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Стрелка: вправо 18">
              <a:extLst>
                <a:ext uri="{FF2B5EF4-FFF2-40B4-BE49-F238E27FC236}">
                  <a16:creationId xmlns:a16="http://schemas.microsoft.com/office/drawing/2014/main" id="{49A1BAEA-3070-454F-A43E-CD5FE6590249}"/>
                </a:ext>
              </a:extLst>
            </p:cNvPr>
            <p:cNvSpPr/>
            <p:nvPr/>
          </p:nvSpPr>
          <p:spPr>
            <a:xfrm rot="4874338">
              <a:off x="16664710" y="6562098"/>
              <a:ext cx="2017608" cy="1462411"/>
            </a:xfrm>
            <a:prstGeom prst="rightArrow">
              <a:avLst>
                <a:gd name="adj1" fmla="val 24777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B15E8DB0-10B8-4341-90BE-75B66726BA94}"/>
                </a:ext>
              </a:extLst>
            </p:cNvPr>
            <p:cNvSpPr/>
            <p:nvPr/>
          </p:nvSpPr>
          <p:spPr>
            <a:xfrm>
              <a:off x="13914603" y="10277515"/>
              <a:ext cx="2017608" cy="1462411"/>
            </a:xfrm>
            <a:prstGeom prst="rightArrow">
              <a:avLst>
                <a:gd name="adj1" fmla="val 27031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91ABD7AE-7B63-47DA-959E-A58778BDDB9B}"/>
                </a:ext>
              </a:extLst>
            </p:cNvPr>
            <p:cNvSpPr/>
            <p:nvPr/>
          </p:nvSpPr>
          <p:spPr>
            <a:xfrm rot="5400000">
              <a:off x="20370185" y="6608542"/>
              <a:ext cx="2017608" cy="1462411"/>
            </a:xfrm>
            <a:prstGeom prst="rightArrow">
              <a:avLst>
                <a:gd name="adj1" fmla="val 21927"/>
                <a:gd name="adj2" fmla="val 50000"/>
              </a:avLst>
            </a:prstGeom>
            <a:solidFill>
              <a:srgbClr val="FF0000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075377"/>
      </p:ext>
    </p:extLst>
  </p:cSld>
  <p:clrMapOvr>
    <a:masterClrMapping/>
  </p:clrMapOvr>
  <p:transition spd="med"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 descr="Как машины предсказывают нам погоду :: Блог Вастрик.ру">
            <a:extLst>
              <a:ext uri="{FF2B5EF4-FFF2-40B4-BE49-F238E27FC236}">
                <a16:creationId xmlns:a16="http://schemas.microsoft.com/office/drawing/2014/main" id="{DFFA9583-7BE9-4FB7-A1D5-4C46437B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24384002" cy="137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08DDB19-08E4-4B01-A38E-8A519297F0D6}"/>
              </a:ext>
            </a:extLst>
          </p:cNvPr>
          <p:cNvSpPr/>
          <p:nvPr/>
        </p:nvSpPr>
        <p:spPr>
          <a:xfrm>
            <a:off x="1512277" y="211015"/>
            <a:ext cx="9777046" cy="165295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23A362A-060F-48C0-BB60-BB3FD31D4BDE}"/>
              </a:ext>
            </a:extLst>
          </p:cNvPr>
          <p:cNvSpPr/>
          <p:nvPr/>
        </p:nvSpPr>
        <p:spPr>
          <a:xfrm>
            <a:off x="12338539" y="211015"/>
            <a:ext cx="9777046" cy="165295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FFF53535-3560-4E91-AC05-C33CB8A0FA3B}"/>
              </a:ext>
            </a:extLst>
          </p:cNvPr>
          <p:cNvGrpSpPr/>
          <p:nvPr/>
        </p:nvGrpSpPr>
        <p:grpSpPr>
          <a:xfrm>
            <a:off x="1793631" y="1145823"/>
            <a:ext cx="20796738" cy="11919546"/>
            <a:chOff x="1793631" y="1145823"/>
            <a:chExt cx="20796738" cy="119195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CC8E4C4-F07B-45ED-BACA-11D4C279A080}"/>
                </a:ext>
              </a:extLst>
            </p:cNvPr>
            <p:cNvSpPr/>
            <p:nvPr/>
          </p:nvSpPr>
          <p:spPr>
            <a:xfrm>
              <a:off x="1793631" y="7930662"/>
              <a:ext cx="9020907" cy="5134707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1F06E7E9-7669-42C3-BB54-F6EB4C2D8405}"/>
                </a:ext>
              </a:extLst>
            </p:cNvPr>
            <p:cNvSpPr/>
            <p:nvPr/>
          </p:nvSpPr>
          <p:spPr>
            <a:xfrm>
              <a:off x="13165015" y="7930661"/>
              <a:ext cx="9425354" cy="5134707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F14571-7CA0-4A67-9B04-2F6AC93A53BA}"/>
                </a:ext>
              </a:extLst>
            </p:cNvPr>
            <p:cNvSpPr txBox="1"/>
            <p:nvPr/>
          </p:nvSpPr>
          <p:spPr>
            <a:xfrm>
              <a:off x="2294791" y="1145824"/>
              <a:ext cx="801858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4000" b="1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Глобальні моделі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688730-7B2C-4C9F-BFB3-3B2A34C0EB34}"/>
                </a:ext>
              </a:extLst>
            </p:cNvPr>
            <p:cNvSpPr txBox="1"/>
            <p:nvPr/>
          </p:nvSpPr>
          <p:spPr>
            <a:xfrm>
              <a:off x="14328530" y="1145823"/>
              <a:ext cx="709832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4000" b="1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Локальні моделі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9D44D6-DB26-47A5-8E20-164618BB0261}"/>
                </a:ext>
              </a:extLst>
            </p:cNvPr>
            <p:cNvSpPr txBox="1"/>
            <p:nvPr/>
          </p:nvSpPr>
          <p:spPr>
            <a:xfrm>
              <a:off x="2927837" y="7930661"/>
              <a:ext cx="6752492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6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Обраховує всю атмосферу Землі чи півкулі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EC2EB-D911-4E59-8FAD-BD68E92AB16D}"/>
                </a:ext>
              </a:extLst>
            </p:cNvPr>
            <p:cNvSpPr txBox="1"/>
            <p:nvPr/>
          </p:nvSpPr>
          <p:spPr>
            <a:xfrm>
              <a:off x="2360734" y="9841424"/>
              <a:ext cx="788669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6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Найпопулярніші: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94ED2-FDB0-484D-B99A-0190A8B0E6F3}"/>
                </a:ext>
              </a:extLst>
            </p:cNvPr>
            <p:cNvSpPr txBox="1"/>
            <p:nvPr/>
          </p:nvSpPr>
          <p:spPr>
            <a:xfrm>
              <a:off x="3182815" y="10492883"/>
              <a:ext cx="3217985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360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GFC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0" i="1"/>
                <a:t>(</a:t>
              </a:r>
              <a:r>
                <a:rPr lang="uk-UA" b="0" i="1"/>
                <a:t>Американська</a:t>
              </a:r>
              <a:r>
                <a:rPr lang="en-US" b="0" i="1"/>
                <a:t>)</a:t>
              </a:r>
              <a:endParaRPr kumimoji="0" lang="uk-UA" sz="30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3081A0-39BA-44BB-AF4B-BBCBC2A3CA12}"/>
                </a:ext>
              </a:extLst>
            </p:cNvPr>
            <p:cNvSpPr txBox="1"/>
            <p:nvPr/>
          </p:nvSpPr>
          <p:spPr>
            <a:xfrm>
              <a:off x="6301154" y="10492882"/>
              <a:ext cx="3217985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3600" i="1"/>
                <a:t>ECMWF</a:t>
              </a:r>
              <a:endParaRPr kumimoji="0" lang="en-US" sz="36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0" i="1"/>
                <a:t>(</a:t>
              </a:r>
              <a:r>
                <a:rPr lang="uk-UA" b="0" i="1"/>
                <a:t>Європейська</a:t>
              </a:r>
              <a:r>
                <a:rPr lang="en-US" b="0" i="1"/>
                <a:t>)</a:t>
              </a:r>
              <a:endParaRPr kumimoji="0" lang="uk-UA" sz="30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167AD-C904-4674-98CE-D546976B1BA4}"/>
                </a:ext>
              </a:extLst>
            </p:cNvPr>
            <p:cNvSpPr txBox="1"/>
            <p:nvPr/>
          </p:nvSpPr>
          <p:spPr>
            <a:xfrm>
              <a:off x="2239107" y="11870121"/>
              <a:ext cx="8124093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0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У багатьох великих країнах є свої моделі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D3ACEA-D415-422A-9C23-641F4F373744}"/>
                </a:ext>
              </a:extLst>
            </p:cNvPr>
            <p:cNvSpPr txBox="1"/>
            <p:nvPr/>
          </p:nvSpPr>
          <p:spPr>
            <a:xfrm>
              <a:off x="14690871" y="7811924"/>
              <a:ext cx="6559061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6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Моделює окрему область, країну чи місто з високою точністю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F1D735-8EA7-477D-BCB0-2677B1042E6C}"/>
                </a:ext>
              </a:extLst>
            </p:cNvPr>
            <p:cNvSpPr txBox="1"/>
            <p:nvPr/>
          </p:nvSpPr>
          <p:spPr>
            <a:xfrm>
              <a:off x="15096051" y="9892720"/>
              <a:ext cx="574870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6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Найпопулярніша: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3600" b="1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WRF</a:t>
              </a:r>
              <a:endParaRPr kumimoji="0" lang="uk-UA" sz="3600" b="1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A788B-2972-47E3-A038-08C73EEA2093}"/>
                </a:ext>
              </a:extLst>
            </p:cNvPr>
            <p:cNvSpPr txBox="1"/>
            <p:nvPr/>
          </p:nvSpPr>
          <p:spPr>
            <a:xfrm>
              <a:off x="13815644" y="11870121"/>
              <a:ext cx="8124093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uk-UA" b="0" i="1"/>
                <a:t>Відкрита та проста для досліджень</a:t>
              </a:r>
              <a:endParaRPr kumimoji="0" lang="uk-UA" sz="30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165895"/>
      </p:ext>
    </p:extLst>
  </p:cSld>
  <p:clrMapOvr>
    <a:masterClrMapping/>
  </p:clrMapOvr>
  <p:transition spd="med"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 descr="http://www.emc.ncep.noaa.gov/GFS/gifs/gfs4c.png">
            <a:extLst>
              <a:ext uri="{FF2B5EF4-FFF2-40B4-BE49-F238E27FC236}">
                <a16:creationId xmlns:a16="http://schemas.microsoft.com/office/drawing/2014/main" id="{1AD6397C-BA54-4263-89C8-30864F27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43053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831929-06AA-48B6-B27E-3E2BF5760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662" y="6366625"/>
            <a:ext cx="9566030" cy="7174523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374408F-346A-466B-BA45-F21C916CFD8A}"/>
              </a:ext>
            </a:extLst>
          </p:cNvPr>
          <p:cNvGrpSpPr/>
          <p:nvPr/>
        </p:nvGrpSpPr>
        <p:grpSpPr>
          <a:xfrm>
            <a:off x="4455766" y="1390551"/>
            <a:ext cx="16485547" cy="4886379"/>
            <a:chOff x="4455766" y="1390551"/>
            <a:chExt cx="16485547" cy="4886379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AE68F87-9536-45FC-A5A4-FADA61C8B313}"/>
                </a:ext>
              </a:extLst>
            </p:cNvPr>
            <p:cNvSpPr/>
            <p:nvPr/>
          </p:nvSpPr>
          <p:spPr>
            <a:xfrm>
              <a:off x="4941278" y="2971023"/>
              <a:ext cx="15776332" cy="3305907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6426D3-2107-44C0-8A07-8F69EB086AA2}"/>
                </a:ext>
              </a:extLst>
            </p:cNvPr>
            <p:cNvSpPr txBox="1"/>
            <p:nvPr/>
          </p:nvSpPr>
          <p:spPr>
            <a:xfrm>
              <a:off x="4455766" y="1390551"/>
              <a:ext cx="7971693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4000"/>
                <a:t>Глобальна система прогнозів (</a:t>
              </a:r>
              <a:r>
                <a:rPr lang="en-US" sz="4000"/>
                <a:t>The Global Forecast System</a:t>
              </a:r>
              <a:r>
                <a:rPr lang="uk-UA" sz="400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409083-AF8E-407B-8003-4557FD4BD4CC}"/>
                </a:ext>
              </a:extLst>
            </p:cNvPr>
            <p:cNvSpPr txBox="1"/>
            <p:nvPr/>
          </p:nvSpPr>
          <p:spPr>
            <a:xfrm>
              <a:off x="4717572" y="3342073"/>
              <a:ext cx="16223742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i="1"/>
                <a:t>Глобальна система прогнозів (GFS) </a:t>
              </a:r>
              <a:r>
                <a:rPr lang="uk-UA" sz="3200" b="0" i="1"/>
                <a:t>— це модель прогнозу погоди Національного центру прогнозування навколишнього середовища (NCEP), яка генерує дані для десятків змінних атмосфери, суші та ґрунту, включаючи температури, вітри, опади, вологість ґрунту та концентрацію озону в атмосфері.</a:t>
              </a:r>
            </a:p>
          </p:txBody>
        </p:sp>
      </p:grpSp>
      <p:pic>
        <p:nvPicPr>
          <p:cNvPr id="1036" name="Picture 12" descr="Европейская модель GFS">
            <a:extLst>
              <a:ext uri="{FF2B5EF4-FFF2-40B4-BE49-F238E27FC236}">
                <a16:creationId xmlns:a16="http://schemas.microsoft.com/office/drawing/2014/main" id="{128A0BA9-6B79-4768-97EA-0120029B9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427459" y="6419877"/>
            <a:ext cx="11031350" cy="706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074" name="Picture 2" descr="ECMWF - Mercator Ocean">
            <a:extLst>
              <a:ext uri="{FF2B5EF4-FFF2-40B4-BE49-F238E27FC236}">
                <a16:creationId xmlns:a16="http://schemas.microsoft.com/office/drawing/2014/main" id="{CC875821-6918-4739-86A3-1EEECB0F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9877" y="200758"/>
            <a:ext cx="95345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B30212D-73E4-4A33-806A-6923B8A4F3EF}"/>
              </a:ext>
            </a:extLst>
          </p:cNvPr>
          <p:cNvGrpSpPr/>
          <p:nvPr/>
        </p:nvGrpSpPr>
        <p:grpSpPr>
          <a:xfrm>
            <a:off x="1089790" y="2083644"/>
            <a:ext cx="22663269" cy="11431598"/>
            <a:chOff x="1089790" y="2083644"/>
            <a:chExt cx="22663269" cy="11431598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6730BBB-846F-47D3-8153-2A890339F4E2}"/>
                </a:ext>
              </a:extLst>
            </p:cNvPr>
            <p:cNvSpPr/>
            <p:nvPr/>
          </p:nvSpPr>
          <p:spPr>
            <a:xfrm>
              <a:off x="1670538" y="2083644"/>
              <a:ext cx="21959430" cy="2418227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3078" name="Picture 6" descr="https://meteolabs.ru/img/article/ecmwf-model.jpg">
              <a:extLst>
                <a:ext uri="{FF2B5EF4-FFF2-40B4-BE49-F238E27FC236}">
                  <a16:creationId xmlns:a16="http://schemas.microsoft.com/office/drawing/2014/main" id="{E6F772BB-D0EC-473C-90CA-DA776B25F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514384" y="6519130"/>
              <a:ext cx="11238676" cy="6757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Ecmwf GIFs | Gfycat">
              <a:extLst>
                <a:ext uri="{FF2B5EF4-FFF2-40B4-BE49-F238E27FC236}">
                  <a16:creationId xmlns:a16="http://schemas.microsoft.com/office/drawing/2014/main" id="{0A8E3901-226A-46A5-BD2B-3C081EDA3C3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89790" y="5178669"/>
              <a:ext cx="10410550" cy="8336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F5EC7-3D2E-46E2-A6EF-7236338D3359}"/>
                </a:ext>
              </a:extLst>
            </p:cNvPr>
            <p:cNvSpPr txBox="1"/>
            <p:nvPr/>
          </p:nvSpPr>
          <p:spPr>
            <a:xfrm>
              <a:off x="1534669" y="2256576"/>
              <a:ext cx="21959430" cy="2072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ru-RU" sz="3200" i="1"/>
                <a:t>Європейський центр середньострокових прогнозів погоди</a:t>
              </a:r>
              <a:r>
                <a:rPr lang="en-US" sz="3200" i="1"/>
                <a:t> (</a:t>
              </a:r>
              <a:r>
                <a:rPr lang="en-US" sz="3200" b="0" i="1"/>
                <a:t>ECMWF</a:t>
              </a:r>
              <a:r>
                <a:rPr lang="en-US" sz="3200" i="1"/>
                <a:t>) </a:t>
              </a:r>
              <a:r>
                <a:rPr lang="ru-RU" sz="3200" b="0" i="1"/>
                <a:t>є незалежною міжурядовою організацією, яку підтримують 34 держави.</a:t>
              </a:r>
              <a:r>
                <a:rPr lang="en-US" sz="3200" i="1"/>
                <a:t> </a:t>
              </a:r>
              <a:r>
                <a:rPr lang="en-US" sz="3200" b="0" i="1"/>
                <a:t>ECMWF </a:t>
              </a:r>
              <a:r>
                <a:rPr lang="ru-RU" sz="3200" b="0" i="1"/>
                <a:t>є одночасно науково-дослідним інститутом та цілодобовою експлуатаційною службою, яка виробляє та розповсюджує численні прогнози погоди для своїх держав-членів.</a:t>
              </a:r>
              <a:endParaRPr kumimoji="0" lang="uk-UA" sz="3200" b="1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E2CCF8-1103-43C4-9B42-5811EEE04504}"/>
                </a:ext>
              </a:extLst>
            </p:cNvPr>
            <p:cNvSpPr txBox="1"/>
            <p:nvPr/>
          </p:nvSpPr>
          <p:spPr>
            <a:xfrm>
              <a:off x="14159599" y="4766277"/>
              <a:ext cx="7948246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ru-RU" sz="3200" b="0" i="1"/>
                <a:t>Модель, згідно з рядом досліджень, є більш точною в порівнянні з моделлю GFS.</a:t>
              </a:r>
              <a:endPara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447681"/>
      </p:ext>
    </p:extLst>
  </p:cSld>
  <p:clrMapOvr>
    <a:masterClrMapping/>
  </p:clrMapOvr>
  <p:transition spd="med"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098" name="Picture 2" descr="https://i.vas3k.ru/7lh.jpg">
            <a:extLst>
              <a:ext uri="{FF2B5EF4-FFF2-40B4-BE49-F238E27FC236}">
                <a16:creationId xmlns:a16="http://schemas.microsoft.com/office/drawing/2014/main" id="{FFF84160-C3BC-4678-9F49-E566D4E6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80770"/>
            <a:ext cx="12279443" cy="99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vas3k.ru/7lg.jpg">
            <a:extLst>
              <a:ext uri="{FF2B5EF4-FFF2-40B4-BE49-F238E27FC236}">
                <a16:creationId xmlns:a16="http://schemas.microsoft.com/office/drawing/2014/main" id="{AB175FB1-0645-4D05-A568-7337397A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279443" y="1480770"/>
            <a:ext cx="12330080" cy="99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085960"/>
      </p:ext>
    </p:extLst>
  </p:cSld>
  <p:clrMapOvr>
    <a:masterClrMapping/>
  </p:clrMapOvr>
  <p:transition spd="med"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 descr="Древние цивилизации - 59 фото - картинки и рисунки: скачать бесплатно">
            <a:extLst>
              <a:ext uri="{FF2B5EF4-FFF2-40B4-BE49-F238E27FC236}">
                <a16:creationId xmlns:a16="http://schemas.microsoft.com/office/drawing/2014/main" id="{4E90DE21-FFC3-40FB-ABA2-32E4AAFB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-1"/>
            <a:ext cx="24384000" cy="137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421101-C3F0-496C-BC19-388798FB6A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638" y="631825"/>
            <a:ext cx="3324225" cy="3322638"/>
          </a:xfrm>
          <a:prstGeom prst="ellips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A71220-6788-42D5-BD0D-12CC4EC3BE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13" y="4192588"/>
            <a:ext cx="5913437" cy="5915025"/>
          </a:xfrm>
          <a:prstGeom prst="ellipse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6E233F-2846-4BE3-8DB3-D0F4142A616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663" y="4800600"/>
            <a:ext cx="2093912" cy="2093913"/>
          </a:xfrm>
          <a:prstGeom prst="ellipse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62BEB7-A82A-4E5B-B662-520E48A3C0F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488" y="7891463"/>
            <a:ext cx="5068887" cy="5068887"/>
          </a:xfrm>
          <a:prstGeom prst="ellipse">
            <a:avLst/>
          </a:prstGeom>
        </p:spPr>
      </p:pic>
      <p:sp>
        <p:nvSpPr>
          <p:cNvPr id="102" name="Фигура"/>
          <p:cNvSpPr/>
          <p:nvPr/>
        </p:nvSpPr>
        <p:spPr>
          <a:xfrm>
            <a:off x="-448891" y="-253839"/>
            <a:ext cx="13619769" cy="14223375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8" h="21087" extrusionOk="0">
                <a:moveTo>
                  <a:pt x="11229" y="0"/>
                </a:moveTo>
                <a:cubicBezTo>
                  <a:pt x="10248" y="0"/>
                  <a:pt x="9267" y="369"/>
                  <a:pt x="8519" y="1106"/>
                </a:cubicBezTo>
                <a:cubicBezTo>
                  <a:pt x="8251" y="1370"/>
                  <a:pt x="8033" y="1664"/>
                  <a:pt x="7861" y="1976"/>
                </a:cubicBezTo>
                <a:cubicBezTo>
                  <a:pt x="7804" y="1905"/>
                  <a:pt x="7745" y="1835"/>
                  <a:pt x="7678" y="1769"/>
                </a:cubicBezTo>
                <a:cubicBezTo>
                  <a:pt x="6789" y="894"/>
                  <a:pt x="5348" y="894"/>
                  <a:pt x="4459" y="1769"/>
                </a:cubicBezTo>
                <a:cubicBezTo>
                  <a:pt x="3570" y="2645"/>
                  <a:pt x="3570" y="4065"/>
                  <a:pt x="4459" y="4941"/>
                </a:cubicBezTo>
                <a:cubicBezTo>
                  <a:pt x="4539" y="5020"/>
                  <a:pt x="4626" y="5090"/>
                  <a:pt x="4715" y="5155"/>
                </a:cubicBezTo>
                <a:cubicBezTo>
                  <a:pt x="3638" y="5396"/>
                  <a:pt x="2616" y="5929"/>
                  <a:pt x="1778" y="6754"/>
                </a:cubicBezTo>
                <a:cubicBezTo>
                  <a:pt x="-592" y="9088"/>
                  <a:pt x="-592" y="12873"/>
                  <a:pt x="1778" y="15207"/>
                </a:cubicBezTo>
                <a:cubicBezTo>
                  <a:pt x="3976" y="17372"/>
                  <a:pt x="7441" y="17527"/>
                  <a:pt x="9822" y="15674"/>
                </a:cubicBezTo>
                <a:cubicBezTo>
                  <a:pt x="9780" y="17071"/>
                  <a:pt x="10298" y="18482"/>
                  <a:pt x="11381" y="19548"/>
                </a:cubicBezTo>
                <a:cubicBezTo>
                  <a:pt x="13464" y="21600"/>
                  <a:pt x="16842" y="21600"/>
                  <a:pt x="18925" y="19548"/>
                </a:cubicBezTo>
                <a:cubicBezTo>
                  <a:pt x="21008" y="17496"/>
                  <a:pt x="21008" y="14169"/>
                  <a:pt x="18925" y="12117"/>
                </a:cubicBezTo>
                <a:cubicBezTo>
                  <a:pt x="18052" y="11257"/>
                  <a:pt x="16950" y="10759"/>
                  <a:pt x="15813" y="10620"/>
                </a:cubicBezTo>
                <a:cubicBezTo>
                  <a:pt x="16584" y="9532"/>
                  <a:pt x="16479" y="8024"/>
                  <a:pt x="15493" y="7053"/>
                </a:cubicBezTo>
                <a:cubicBezTo>
                  <a:pt x="15089" y="6655"/>
                  <a:pt x="14594" y="6405"/>
                  <a:pt x="14074" y="6297"/>
                </a:cubicBezTo>
                <a:cubicBezTo>
                  <a:pt x="15430" y="4815"/>
                  <a:pt x="15388" y="2533"/>
                  <a:pt x="13939" y="1106"/>
                </a:cubicBezTo>
                <a:cubicBezTo>
                  <a:pt x="13191" y="369"/>
                  <a:pt x="12210" y="0"/>
                  <a:pt x="11229" y="0"/>
                </a:cubicBezTo>
                <a:close/>
                <a:moveTo>
                  <a:pt x="11229" y="943"/>
                </a:moveTo>
                <a:cubicBezTo>
                  <a:pt x="11965" y="943"/>
                  <a:pt x="12701" y="1219"/>
                  <a:pt x="13262" y="1772"/>
                </a:cubicBezTo>
                <a:cubicBezTo>
                  <a:pt x="14386" y="2879"/>
                  <a:pt x="14386" y="4672"/>
                  <a:pt x="13262" y="5779"/>
                </a:cubicBezTo>
                <a:cubicBezTo>
                  <a:pt x="12139" y="6885"/>
                  <a:pt x="10319" y="6885"/>
                  <a:pt x="9196" y="5779"/>
                </a:cubicBezTo>
                <a:cubicBezTo>
                  <a:pt x="8072" y="4672"/>
                  <a:pt x="8072" y="2879"/>
                  <a:pt x="9196" y="1772"/>
                </a:cubicBezTo>
                <a:cubicBezTo>
                  <a:pt x="9757" y="1219"/>
                  <a:pt x="10493" y="943"/>
                  <a:pt x="11229" y="943"/>
                </a:cubicBezTo>
                <a:close/>
                <a:moveTo>
                  <a:pt x="6069" y="1830"/>
                </a:moveTo>
                <a:cubicBezTo>
                  <a:pt x="6465" y="1830"/>
                  <a:pt x="6861" y="1979"/>
                  <a:pt x="7164" y="2277"/>
                </a:cubicBezTo>
                <a:cubicBezTo>
                  <a:pt x="7768" y="2873"/>
                  <a:pt x="7768" y="3839"/>
                  <a:pt x="7164" y="4434"/>
                </a:cubicBezTo>
                <a:cubicBezTo>
                  <a:pt x="6559" y="5030"/>
                  <a:pt x="5578" y="5030"/>
                  <a:pt x="4973" y="4434"/>
                </a:cubicBezTo>
                <a:cubicBezTo>
                  <a:pt x="4369" y="3839"/>
                  <a:pt x="4369" y="2873"/>
                  <a:pt x="4973" y="2277"/>
                </a:cubicBezTo>
                <a:cubicBezTo>
                  <a:pt x="5276" y="1979"/>
                  <a:pt x="5672" y="1830"/>
                  <a:pt x="6069" y="1830"/>
                </a:cubicBezTo>
                <a:close/>
                <a:moveTo>
                  <a:pt x="18553" y="3277"/>
                </a:moveTo>
                <a:cubicBezTo>
                  <a:pt x="18055" y="3277"/>
                  <a:pt x="17557" y="3464"/>
                  <a:pt x="17177" y="3838"/>
                </a:cubicBezTo>
                <a:cubicBezTo>
                  <a:pt x="16417" y="4586"/>
                  <a:pt x="16417" y="5800"/>
                  <a:pt x="17177" y="6548"/>
                </a:cubicBezTo>
                <a:cubicBezTo>
                  <a:pt x="17937" y="7297"/>
                  <a:pt x="19169" y="7297"/>
                  <a:pt x="19929" y="6548"/>
                </a:cubicBezTo>
                <a:cubicBezTo>
                  <a:pt x="20689" y="5800"/>
                  <a:pt x="20689" y="4586"/>
                  <a:pt x="19929" y="3838"/>
                </a:cubicBezTo>
                <a:cubicBezTo>
                  <a:pt x="19549" y="3464"/>
                  <a:pt x="19051" y="3277"/>
                  <a:pt x="18553" y="3277"/>
                </a:cubicBezTo>
                <a:close/>
                <a:moveTo>
                  <a:pt x="18553" y="3888"/>
                </a:moveTo>
                <a:cubicBezTo>
                  <a:pt x="18893" y="3888"/>
                  <a:pt x="19232" y="4015"/>
                  <a:pt x="19490" y="4270"/>
                </a:cubicBezTo>
                <a:cubicBezTo>
                  <a:pt x="20008" y="4780"/>
                  <a:pt x="20008" y="5607"/>
                  <a:pt x="19490" y="6117"/>
                </a:cubicBezTo>
                <a:cubicBezTo>
                  <a:pt x="18973" y="6626"/>
                  <a:pt x="18133" y="6626"/>
                  <a:pt x="17616" y="6117"/>
                </a:cubicBezTo>
                <a:cubicBezTo>
                  <a:pt x="17098" y="5607"/>
                  <a:pt x="17098" y="4780"/>
                  <a:pt x="17616" y="4270"/>
                </a:cubicBezTo>
                <a:cubicBezTo>
                  <a:pt x="17874" y="4015"/>
                  <a:pt x="18214" y="3888"/>
                  <a:pt x="18553" y="3888"/>
                </a:cubicBezTo>
                <a:close/>
                <a:moveTo>
                  <a:pt x="6069" y="6179"/>
                </a:moveTo>
                <a:cubicBezTo>
                  <a:pt x="7316" y="6179"/>
                  <a:pt x="8563" y="6648"/>
                  <a:pt x="9515" y="7585"/>
                </a:cubicBezTo>
                <a:cubicBezTo>
                  <a:pt x="11419" y="9461"/>
                  <a:pt x="11419" y="12501"/>
                  <a:pt x="9515" y="14376"/>
                </a:cubicBezTo>
                <a:cubicBezTo>
                  <a:pt x="7611" y="16252"/>
                  <a:pt x="4525" y="16252"/>
                  <a:pt x="2621" y="14376"/>
                </a:cubicBezTo>
                <a:cubicBezTo>
                  <a:pt x="718" y="12501"/>
                  <a:pt x="718" y="9461"/>
                  <a:pt x="2621" y="7585"/>
                </a:cubicBezTo>
                <a:cubicBezTo>
                  <a:pt x="3573" y="6648"/>
                  <a:pt x="4821" y="6179"/>
                  <a:pt x="6069" y="6179"/>
                </a:cubicBezTo>
                <a:close/>
                <a:moveTo>
                  <a:pt x="13490" y="7070"/>
                </a:moveTo>
                <a:cubicBezTo>
                  <a:pt x="13998" y="7070"/>
                  <a:pt x="14507" y="7261"/>
                  <a:pt x="14895" y="7643"/>
                </a:cubicBezTo>
                <a:cubicBezTo>
                  <a:pt x="15671" y="8407"/>
                  <a:pt x="15671" y="9647"/>
                  <a:pt x="14895" y="10412"/>
                </a:cubicBezTo>
                <a:cubicBezTo>
                  <a:pt x="14119" y="11176"/>
                  <a:pt x="12860" y="11176"/>
                  <a:pt x="12084" y="10412"/>
                </a:cubicBezTo>
                <a:cubicBezTo>
                  <a:pt x="11308" y="9647"/>
                  <a:pt x="11308" y="8407"/>
                  <a:pt x="12084" y="7643"/>
                </a:cubicBezTo>
                <a:cubicBezTo>
                  <a:pt x="12472" y="7261"/>
                  <a:pt x="12981" y="7070"/>
                  <a:pt x="13490" y="7070"/>
                </a:cubicBezTo>
                <a:close/>
                <a:moveTo>
                  <a:pt x="15153" y="11700"/>
                </a:moveTo>
                <a:cubicBezTo>
                  <a:pt x="16227" y="11700"/>
                  <a:pt x="17300" y="12104"/>
                  <a:pt x="18119" y="12911"/>
                </a:cubicBezTo>
                <a:cubicBezTo>
                  <a:pt x="19758" y="14525"/>
                  <a:pt x="19758" y="17142"/>
                  <a:pt x="18119" y="18756"/>
                </a:cubicBezTo>
                <a:cubicBezTo>
                  <a:pt x="16481" y="20369"/>
                  <a:pt x="13825" y="20369"/>
                  <a:pt x="12187" y="18756"/>
                </a:cubicBezTo>
                <a:cubicBezTo>
                  <a:pt x="10549" y="17142"/>
                  <a:pt x="10549" y="14525"/>
                  <a:pt x="12187" y="12911"/>
                </a:cubicBezTo>
                <a:cubicBezTo>
                  <a:pt x="13006" y="12104"/>
                  <a:pt x="14080" y="11700"/>
                  <a:pt x="15153" y="1170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FC42FA9-A7E3-4C7E-995A-2DE2B52C9E5C}"/>
              </a:ext>
            </a:extLst>
          </p:cNvPr>
          <p:cNvSpPr/>
          <p:nvPr/>
        </p:nvSpPr>
        <p:spPr>
          <a:xfrm>
            <a:off x="14494684" y="5800918"/>
            <a:ext cx="9069354" cy="2108718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81EAC-BE3E-4EB5-BF8C-B3CA232DD3CF}"/>
              </a:ext>
            </a:extLst>
          </p:cNvPr>
          <p:cNvSpPr txBox="1"/>
          <p:nvPr/>
        </p:nvSpPr>
        <p:spPr>
          <a:xfrm>
            <a:off x="15530381" y="6526982"/>
            <a:ext cx="69979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Перше уявлення про погоду</a:t>
            </a:r>
          </a:p>
        </p:txBody>
      </p:sp>
    </p:spTree>
    <p:extLst>
      <p:ext uri="{BB962C8B-B14F-4D97-AF65-F5344CB8AC3E}">
        <p14:creationId xmlns:p14="http://schemas.microsoft.com/office/powerpoint/2010/main" val="2769912680"/>
      </p:ext>
    </p:extLst>
  </p:cSld>
  <p:clrMapOvr>
    <a:masterClrMapping/>
  </p:clrMapOvr>
  <p:transition spd="med"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4" name="Picture 4" descr="МикроСтеп-МИС">
            <a:extLst>
              <a:ext uri="{FF2B5EF4-FFF2-40B4-BE49-F238E27FC236}">
                <a16:creationId xmlns:a16="http://schemas.microsoft.com/office/drawing/2014/main" id="{C80EA303-EEC9-43AA-998A-0265E451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122891" y="101658"/>
            <a:ext cx="8622324" cy="64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le:Typhoon Mawar 2005 computer simulation thumbnail.gif - Wikimedia  Commons">
            <a:extLst>
              <a:ext uri="{FF2B5EF4-FFF2-40B4-BE49-F238E27FC236}">
                <a16:creationId xmlns:a16="http://schemas.microsoft.com/office/drawing/2014/main" id="{37DEEC33-0754-4F9F-93D1-0F8391381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843613" y="6858000"/>
            <a:ext cx="7518155" cy="673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4CF833F-048F-4858-82B6-93ADEF2D6B78}"/>
              </a:ext>
            </a:extLst>
          </p:cNvPr>
          <p:cNvGrpSpPr/>
          <p:nvPr/>
        </p:nvGrpSpPr>
        <p:grpSpPr>
          <a:xfrm>
            <a:off x="0" y="334107"/>
            <a:ext cx="13645663" cy="12781193"/>
            <a:chOff x="0" y="334107"/>
            <a:chExt cx="13645663" cy="12781193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DC99EB98-E9C4-4BF7-AD87-B9151F9517FE}"/>
                </a:ext>
              </a:extLst>
            </p:cNvPr>
            <p:cNvSpPr/>
            <p:nvPr/>
          </p:nvSpPr>
          <p:spPr>
            <a:xfrm>
              <a:off x="0" y="1735097"/>
              <a:ext cx="11201400" cy="1920881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854473D-437B-4163-A272-3AEB5872FF00}"/>
                </a:ext>
              </a:extLst>
            </p:cNvPr>
            <p:cNvSpPr/>
            <p:nvPr/>
          </p:nvSpPr>
          <p:spPr>
            <a:xfrm>
              <a:off x="378069" y="334107"/>
              <a:ext cx="8440616" cy="1251332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9C2BB-98F8-49F4-9BAF-57F23432EDDF}"/>
                </a:ext>
              </a:extLst>
            </p:cNvPr>
            <p:cNvSpPr txBox="1"/>
            <p:nvPr/>
          </p:nvSpPr>
          <p:spPr>
            <a:xfrm>
              <a:off x="0" y="600700"/>
              <a:ext cx="919675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4000"/>
                <a:t>Локальні моделі</a:t>
              </a:r>
              <a:endParaRPr lang="ru-RU" sz="4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98E89B-9511-45B9-98E1-3E447C3EF0DC}"/>
                </a:ext>
              </a:extLst>
            </p:cNvPr>
            <p:cNvSpPr txBox="1"/>
            <p:nvPr/>
          </p:nvSpPr>
          <p:spPr>
            <a:xfrm>
              <a:off x="0" y="2090243"/>
              <a:ext cx="11201400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600" b="0" i="1"/>
                <a:t>Локальні моделі з високою точністю моделюють окрему область, країну чи місто</a:t>
              </a:r>
            </a:p>
          </p:txBody>
        </p:sp>
        <p:pic>
          <p:nvPicPr>
            <p:cNvPr id="5130" name="Picture 10" descr="Atmosphere | Free Full-Text | Improving WRF Typhoon Precipitation and  Intensity Simulation Using a Surrogate-Based Automatic Parameter  Optimization Method">
              <a:extLst>
                <a:ext uri="{FF2B5EF4-FFF2-40B4-BE49-F238E27FC236}">
                  <a16:creationId xmlns:a16="http://schemas.microsoft.com/office/drawing/2014/main" id="{9A98D5F3-5172-4381-97FD-6663E6C18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62908" y="5967701"/>
              <a:ext cx="9258788" cy="7147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AA8A-C9AC-4E53-A148-131EEA7A7FF8}"/>
                </a:ext>
              </a:extLst>
            </p:cNvPr>
            <p:cNvSpPr txBox="1"/>
            <p:nvPr/>
          </p:nvSpPr>
          <p:spPr>
            <a:xfrm>
              <a:off x="0" y="3805636"/>
              <a:ext cx="13645663" cy="2072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i="1"/>
                <a:t>Модель дослідження та прогнозування погоди (WRF) — </a:t>
              </a:r>
              <a:r>
                <a:rPr lang="uk-UA" sz="3200" b="0" i="1"/>
                <a:t>це сучасна мезомасштабна система чисельного прогнозування погоди, розроблена як для досліджень атмосфери, так і для операційного прогнозування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393877"/>
      </p:ext>
    </p:extLst>
  </p:cSld>
  <p:clrMapOvr>
    <a:masterClrMapping/>
  </p:clrMapOvr>
  <p:transition spd="med"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E406946-8F9E-41EC-A993-3B7FF8A46078}"/>
              </a:ext>
            </a:extLst>
          </p:cNvPr>
          <p:cNvSpPr/>
          <p:nvPr/>
        </p:nvSpPr>
        <p:spPr>
          <a:xfrm>
            <a:off x="0" y="2829850"/>
            <a:ext cx="13985636" cy="2564805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B1EE5C2-CD90-463D-A9DD-849D75D85266}"/>
              </a:ext>
            </a:extLst>
          </p:cNvPr>
          <p:cNvSpPr/>
          <p:nvPr/>
        </p:nvSpPr>
        <p:spPr>
          <a:xfrm>
            <a:off x="228600" y="278374"/>
            <a:ext cx="6049107" cy="1793631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146" name="Picture 2" descr="Ансамблевый принцип в прогнозировании погоды">
            <a:extLst>
              <a:ext uri="{FF2B5EF4-FFF2-40B4-BE49-F238E27FC236}">
                <a16:creationId xmlns:a16="http://schemas.microsoft.com/office/drawing/2014/main" id="{87105325-B26D-48FC-81E2-3D6D3109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47395" y="7091721"/>
            <a:ext cx="14536606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Ансамблевый принцип в прогнозировании погоды">
            <a:extLst>
              <a:ext uri="{FF2B5EF4-FFF2-40B4-BE49-F238E27FC236}">
                <a16:creationId xmlns:a16="http://schemas.microsoft.com/office/drawing/2014/main" id="{1A95DFE1-0FD1-4158-8971-D78D68A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6858000"/>
            <a:ext cx="10093569" cy="68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C74B3A9-A122-45A7-844C-CE533A7B191D}"/>
              </a:ext>
            </a:extLst>
          </p:cNvPr>
          <p:cNvGrpSpPr/>
          <p:nvPr/>
        </p:nvGrpSpPr>
        <p:grpSpPr>
          <a:xfrm>
            <a:off x="10884877" y="10659081"/>
            <a:ext cx="12130459" cy="1856753"/>
            <a:chOff x="10884877" y="10659081"/>
            <a:chExt cx="12130459" cy="1856753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F24F262-9A34-4831-A9F4-04B4CBD1B43A}"/>
                </a:ext>
              </a:extLst>
            </p:cNvPr>
            <p:cNvSpPr/>
            <p:nvPr/>
          </p:nvSpPr>
          <p:spPr>
            <a:xfrm>
              <a:off x="10884877" y="10832122"/>
              <a:ext cx="2110154" cy="668215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18472ED-A3AE-49B3-BEAC-DEE8C55BD1AC}"/>
                </a:ext>
              </a:extLst>
            </p:cNvPr>
            <p:cNvSpPr/>
            <p:nvPr/>
          </p:nvSpPr>
          <p:spPr>
            <a:xfrm>
              <a:off x="19940964" y="11500337"/>
              <a:ext cx="2971790" cy="1015497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C17C8-22B5-4770-8076-F4C5A2640C29}"/>
                </a:ext>
              </a:extLst>
            </p:cNvPr>
            <p:cNvSpPr txBox="1"/>
            <p:nvPr/>
          </p:nvSpPr>
          <p:spPr>
            <a:xfrm>
              <a:off x="11207261" y="10659081"/>
              <a:ext cx="196947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400" b="0" i="1"/>
                <a:t>початковий стан</a:t>
              </a:r>
              <a:endParaRPr kumimoji="0" lang="uk-UA" sz="24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AF4A84-5E26-4688-9D38-2BAD79E72217}"/>
                </a:ext>
              </a:extLst>
            </p:cNvPr>
            <p:cNvSpPr txBox="1"/>
            <p:nvPr/>
          </p:nvSpPr>
          <p:spPr>
            <a:xfrm>
              <a:off x="19838381" y="11557718"/>
              <a:ext cx="3176954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400" b="0" i="1"/>
                <a:t>кінцевий результат прогнозування</a:t>
              </a:r>
              <a:endParaRPr kumimoji="0" lang="uk-UA" sz="24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150" name="Picture 6" descr="Ансамблевый принцип в прогнозировании погоды">
            <a:extLst>
              <a:ext uri="{FF2B5EF4-FFF2-40B4-BE49-F238E27FC236}">
                <a16:creationId xmlns:a16="http://schemas.microsoft.com/office/drawing/2014/main" id="{A83BF9B7-16AA-430E-9D3B-ED63EF74F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231820" y="109896"/>
            <a:ext cx="9525000" cy="69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6B5195-C3FB-452F-A0C5-0A94B87FE679}"/>
              </a:ext>
            </a:extLst>
          </p:cNvPr>
          <p:cNvSpPr txBox="1"/>
          <p:nvPr/>
        </p:nvSpPr>
        <p:spPr>
          <a:xfrm>
            <a:off x="-237393" y="846894"/>
            <a:ext cx="69810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sz="3600"/>
              <a:t>Ансамблеві прогнози</a:t>
            </a:r>
            <a:endParaRPr lang="ru-RU" sz="3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EDAB5-9F16-478D-A67B-3E3C80188780}"/>
              </a:ext>
            </a:extLst>
          </p:cNvPr>
          <p:cNvSpPr txBox="1"/>
          <p:nvPr/>
        </p:nvSpPr>
        <p:spPr>
          <a:xfrm>
            <a:off x="0" y="2829850"/>
            <a:ext cx="1398563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sz="3200" i="1"/>
              <a:t>Ансамблеве прогнозування – </a:t>
            </a:r>
            <a:r>
              <a:rPr lang="uk-UA" sz="3200" b="0" i="1"/>
              <a:t>метод, що використовується в чи всередині чисельного прогнозу погоди. Замість того, щоб робити один прогноз найімовірнішої погоди, складається набір (або ансамбль) прогнозів. Цей набір прогнозів спрямований на те, щоб зазначити діапазон можливих майбутніх станів атмосфери.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45657992"/>
      </p:ext>
    </p:extLst>
  </p:cSld>
  <p:clrMapOvr>
    <a:masterClrMapping/>
  </p:clrMapOvr>
  <p:transition spd="med"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D2D75B7-20E9-4BAB-B3E9-67536CADB0BE}"/>
              </a:ext>
            </a:extLst>
          </p:cNvPr>
          <p:cNvSpPr txBox="1"/>
          <p:nvPr/>
        </p:nvSpPr>
        <p:spPr>
          <a:xfrm>
            <a:off x="3488253" y="534837"/>
            <a:ext cx="1297744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uk-UA" sz="4000" i="1"/>
              <a:t>Кращі метеорологічні сайти</a:t>
            </a:r>
            <a:endParaRPr kumimoji="0" lang="uk-UA" sz="4000" b="1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9444A-1155-41EA-BF8F-4B19B0BB3B7C}"/>
              </a:ext>
            </a:extLst>
          </p:cNvPr>
          <p:cNvSpPr txBox="1"/>
          <p:nvPr/>
        </p:nvSpPr>
        <p:spPr>
          <a:xfrm>
            <a:off x="-1424892" y="2681773"/>
            <a:ext cx="63128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3200"/>
              <a:t>w</a:t>
            </a: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indy</a:t>
            </a:r>
            <a:r>
              <a:rPr lang="en-US" sz="3200"/>
              <a:t>.com</a:t>
            </a:r>
            <a:endParaRPr kumimoji="0" lang="uk-UA" sz="3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C57F5-FCC8-45D6-92D9-5B31DEEEE60B}"/>
              </a:ext>
            </a:extLst>
          </p:cNvPr>
          <p:cNvSpPr txBox="1"/>
          <p:nvPr/>
        </p:nvSpPr>
        <p:spPr>
          <a:xfrm>
            <a:off x="4152485" y="2235496"/>
            <a:ext cx="1215160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b="0" i="1"/>
              <a:t>Метеорологічний радар, прогноз вітру та хвиль для кайтерів, серферів, парапланеристів, пілотів, моряків та будь-кого іншого. Всесвітня анімована карта погоди, проста у використанні</a:t>
            </a:r>
            <a:endParaRPr kumimoji="0" lang="uk-UA" sz="30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5A1FD4-9866-41F9-B685-747AC49C08B3}"/>
              </a:ext>
            </a:extLst>
          </p:cNvPr>
          <p:cNvSpPr txBox="1"/>
          <p:nvPr/>
        </p:nvSpPr>
        <p:spPr>
          <a:xfrm>
            <a:off x="-347005" y="4960740"/>
            <a:ext cx="41571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/>
              <a:t>ncei.noaa.gov</a:t>
            </a:r>
            <a:endParaRPr kumimoji="0" lang="uk-UA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3A968-82B0-4AEE-9BD6-953374DEB576}"/>
              </a:ext>
            </a:extLst>
          </p:cNvPr>
          <p:cNvSpPr txBox="1"/>
          <p:nvPr/>
        </p:nvSpPr>
        <p:spPr>
          <a:xfrm>
            <a:off x="4076285" y="4781202"/>
            <a:ext cx="1273460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b="0" i="1"/>
              <a:t>NCEI </a:t>
            </a:r>
            <a:r>
              <a:rPr lang="uk-UA" b="0" i="1"/>
              <a:t>надає доступ до великого архіву екологічних даних через кілька платформ. </a:t>
            </a:r>
            <a:r>
              <a:rPr lang="en-US" b="0" i="1"/>
              <a:t>NOAA</a:t>
            </a:r>
            <a:r>
              <a:rPr lang="uk-UA" b="0" i="1"/>
              <a:t> надає потрібні кліматичні, прибережні, океанографічні та геофізичні дані в різноманітних форматах.</a:t>
            </a:r>
            <a:endParaRPr kumimoji="0" lang="uk-UA" sz="30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6084C-4B07-4F80-A712-8AEF3CD69E82}"/>
              </a:ext>
            </a:extLst>
          </p:cNvPr>
          <p:cNvSpPr txBox="1"/>
          <p:nvPr/>
        </p:nvSpPr>
        <p:spPr>
          <a:xfrm>
            <a:off x="3905368" y="7334399"/>
            <a:ext cx="12143215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b="0" i="1"/>
              <a:t>WindGURU – спеціалізований сервіс для прогнозування погоди, переважно для віндсерферів та кайтсерферів (але не тільки...). Прогнози базуються на даних, створених моделями прогнозу погоди. Windguru здатний надати прогнози для будь-якого місця на планеті Земля.</a:t>
            </a:r>
            <a:endParaRPr kumimoji="0" lang="uk-UA" sz="30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1CE8FE-0EFA-43FD-9CBA-025572985D9D}"/>
              </a:ext>
            </a:extLst>
          </p:cNvPr>
          <p:cNvSpPr txBox="1"/>
          <p:nvPr/>
        </p:nvSpPr>
        <p:spPr>
          <a:xfrm>
            <a:off x="-246723" y="7617030"/>
            <a:ext cx="356967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/>
              <a:t>w</a:t>
            </a: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inguru</a:t>
            </a:r>
            <a:r>
              <a:rPr lang="en-US"/>
              <a:t>.cz</a:t>
            </a:r>
            <a:endParaRPr kumimoji="0" lang="uk-UA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6C7A50-38CF-4507-AB1F-F78DCE643603}"/>
              </a:ext>
            </a:extLst>
          </p:cNvPr>
          <p:cNvSpPr txBox="1"/>
          <p:nvPr/>
        </p:nvSpPr>
        <p:spPr>
          <a:xfrm>
            <a:off x="3740297" y="11044233"/>
            <a:ext cx="12143216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b="0" i="1"/>
              <a:t>Ventusky – </a:t>
            </a:r>
            <a:r>
              <a:rPr lang="uk-UA" b="0" i="1"/>
              <a:t>це унікальний інструмент, який демонструє точні метеорологічні показники та зміну погоди з часом на всій земній кулі та в кожній його точці.</a:t>
            </a:r>
            <a:endParaRPr kumimoji="0" lang="uk-UA" sz="30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BF20B7-A255-45BD-8E47-5EB38BA57AB9}"/>
              </a:ext>
            </a:extLst>
          </p:cNvPr>
          <p:cNvSpPr txBox="1"/>
          <p:nvPr/>
        </p:nvSpPr>
        <p:spPr>
          <a:xfrm>
            <a:off x="140138" y="11223770"/>
            <a:ext cx="318281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/>
              <a:t>ventusky.com</a:t>
            </a:r>
            <a:endParaRPr kumimoji="0" lang="uk-UA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7EA93D7-D62D-4B7D-B3CD-B203735A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662" y="10377858"/>
            <a:ext cx="5794672" cy="282033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261D3E-D829-47C3-96AB-F5432DD3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1518" y="7246343"/>
            <a:ext cx="5769962" cy="282033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896F5ED-B7B3-4489-9397-6248BB2D6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1518" y="4114829"/>
            <a:ext cx="5763817" cy="28203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117A18-40B8-4410-ADBF-485AFB56A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1522" y="983316"/>
            <a:ext cx="5769958" cy="28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0798"/>
      </p:ext>
    </p:extLst>
  </p:cSld>
  <p:clrMapOvr>
    <a:masterClrMapping/>
  </p:clrMapOvr>
  <p:transition spd="med"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85" name="Кружок"/>
          <p:cNvSpPr/>
          <p:nvPr/>
        </p:nvSpPr>
        <p:spPr>
          <a:xfrm>
            <a:off x="9467561" y="-1165622"/>
            <a:ext cx="16047245" cy="1604724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86" name="Кружок"/>
          <p:cNvSpPr/>
          <p:nvPr/>
        </p:nvSpPr>
        <p:spPr>
          <a:xfrm>
            <a:off x="12115462" y="1482278"/>
            <a:ext cx="10751444" cy="1075144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D4664ABD-DDB5-784E-B146-A28D83AA4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71580" y="2438400"/>
            <a:ext cx="8839204" cy="8839200"/>
          </a:xfrm>
          <a:prstGeom prst="ellipse">
            <a:avLst/>
          </a:prstGeom>
        </p:spPr>
        <p:txBody>
          <a:bodyPr/>
          <a:lstStyle/>
          <a:p/>
        </p:txBody>
      </p:sp>
      <p:sp>
        <p:nvSpPr>
          <p:cNvPr id="787" name="Title text slide"/>
          <p:cNvSpPr txBox="1"/>
          <p:nvPr/>
        </p:nvSpPr>
        <p:spPr>
          <a:xfrm>
            <a:off x="1517094" y="6191151"/>
            <a:ext cx="911217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 b="0">
                <a:solidFill>
                  <a:srgbClr val="31333D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</a:lstStyle>
          <a:p>
            <a:r>
              <a:rPr lang="uk-UA"/>
              <a:t>Дякую за увагу!</a:t>
            </a:r>
            <a:endParaRPr/>
          </a:p>
        </p:txBody>
      </p:sp>
      <p:sp>
        <p:nvSpPr>
          <p:cNvPr id="788" name="Фигура"/>
          <p:cNvSpPr/>
          <p:nvPr/>
        </p:nvSpPr>
        <p:spPr>
          <a:xfrm>
            <a:off x="1234782" y="7524849"/>
            <a:ext cx="1576918" cy="560673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01583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1" name="Кружок"/>
          <p:cNvSpPr/>
          <p:nvPr/>
        </p:nvSpPr>
        <p:spPr>
          <a:xfrm>
            <a:off x="15060076" y="4426892"/>
            <a:ext cx="4862215" cy="486221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01583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2" name="Freeform 6"/>
          <p:cNvSpPr/>
          <p:nvPr/>
        </p:nvSpPr>
        <p:spPr>
          <a:xfrm>
            <a:off x="16825137" y="6057900"/>
            <a:ext cx="1382892" cy="1270001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96709-2AAD-4211-AEBA-E60578F07AE4}"/>
              </a:ext>
            </a:extLst>
          </p:cNvPr>
          <p:cNvSpPr txBox="1"/>
          <p:nvPr/>
        </p:nvSpPr>
        <p:spPr>
          <a:xfrm>
            <a:off x="243015" y="11957521"/>
            <a:ext cx="65766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Виконав: Кубрак В.В.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Факультет: ФПМ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uk-UA" sz="3200" b="0" i="1"/>
              <a:t>Група: КМ-03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4757933-4660-4921-A87D-6E80B77AD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24384000" cy="137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ED8D64-CD2A-4BFA-B736-144C74089A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0940438" cy="13766800"/>
          </a:xfr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F1FAAD-F2E5-4B01-976E-135347CA01BC}"/>
              </a:ext>
            </a:extLst>
          </p:cNvPr>
          <p:cNvGrpSpPr/>
          <p:nvPr/>
        </p:nvGrpSpPr>
        <p:grpSpPr>
          <a:xfrm>
            <a:off x="12192000" y="810040"/>
            <a:ext cx="10940438" cy="11409692"/>
            <a:chOff x="12192000" y="810040"/>
            <a:chExt cx="10940438" cy="11409692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A08CF42D-F6E3-4347-B217-696136583683}"/>
                </a:ext>
              </a:extLst>
            </p:cNvPr>
            <p:cNvSpPr/>
            <p:nvPr/>
          </p:nvSpPr>
          <p:spPr>
            <a:xfrm>
              <a:off x="13127541" y="810040"/>
              <a:ext cx="9069354" cy="2108718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552F01-B0E3-4046-9EB4-105A2E7727DB}"/>
                </a:ext>
              </a:extLst>
            </p:cNvPr>
            <p:cNvSpPr txBox="1"/>
            <p:nvPr/>
          </p:nvSpPr>
          <p:spPr>
            <a:xfrm>
              <a:off x="14163239" y="1536104"/>
              <a:ext cx="699795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6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Перше прогнозування погоди</a:t>
              </a:r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C02B4E9F-472D-4B97-B686-043D564DD0CA}"/>
                </a:ext>
              </a:extLst>
            </p:cNvPr>
            <p:cNvSpPr/>
            <p:nvPr/>
          </p:nvSpPr>
          <p:spPr>
            <a:xfrm>
              <a:off x="12192000" y="4389625"/>
              <a:ext cx="10940438" cy="7830107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5CDB2D7-E979-46CF-B010-11C5F1E0857F}"/>
                </a:ext>
              </a:extLst>
            </p:cNvPr>
            <p:cNvSpPr txBox="1"/>
            <p:nvPr/>
          </p:nvSpPr>
          <p:spPr>
            <a:xfrm>
              <a:off x="12192000" y="4652396"/>
              <a:ext cx="10761306" cy="7304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600" i="1"/>
                <a:t>Астрометеорологія</a:t>
              </a:r>
              <a:r>
                <a:rPr lang="uk-UA" sz="3600" b="0"/>
                <a:t> – галузь астрології, яка займається прогнозуванням погодних умов. Вона вивчає зв'язки астрологічних чинників із кліматом, стихійними лихами тощо. </a:t>
              </a:r>
              <a:r>
                <a:rPr lang="ru-RU" sz="3600" b="0"/>
                <a:t>Передбачення погоди на основі видимості зірок та інших небесних явищ з часом стали більш складними прогнозами за рахунок використання інтерпретації управителів року, затемнень, положень планет у знаках Зодіаку та перетворилися на самостійну галузь астрології. Методики астрометеорології зокрема, були викладені К.Птолемеєм в його знаменитому "Тетрабіблосі"</a:t>
              </a:r>
              <a:endParaRPr kumimoji="0" lang="uk-UA" sz="36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976590"/>
      </p:ext>
    </p:extLst>
  </p:cSld>
  <p:clrMapOvr>
    <a:masterClrMapping/>
  </p:clrMapOvr>
  <p:transition spd="med"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8" name="Picture 4" descr="Греция - kuku.travel">
            <a:extLst>
              <a:ext uri="{FF2B5EF4-FFF2-40B4-BE49-F238E27FC236}">
                <a16:creationId xmlns:a16="http://schemas.microsoft.com/office/drawing/2014/main" id="{DA6D0F41-7663-41F8-8A72-87CD3580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0"/>
            <a:ext cx="24384000" cy="1381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41DC63-08AE-4DBE-9D32-D2D3B221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61" y="603184"/>
            <a:ext cx="7120885" cy="4757106"/>
          </a:xfrm>
          <a:prstGeom prst="rect">
            <a:avLst/>
          </a:prstGeom>
        </p:spPr>
      </p:pic>
      <p:pic>
        <p:nvPicPr>
          <p:cNvPr id="1026" name="Picture 2" descr="What's a Parapegma?">
            <a:extLst>
              <a:ext uri="{FF2B5EF4-FFF2-40B4-BE49-F238E27FC236}">
                <a16:creationId xmlns:a16="http://schemas.microsoft.com/office/drawing/2014/main" id="{EF678F89-B17D-42CB-B1FC-503D9A2EF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110279" y="603183"/>
            <a:ext cx="5761138" cy="458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Немецкий аббат предсказал погоду на сто лет | История | DW | 14.05.2013">
            <a:extLst>
              <a:ext uri="{FF2B5EF4-FFF2-40B4-BE49-F238E27FC236}">
                <a16:creationId xmlns:a16="http://schemas.microsoft.com/office/drawing/2014/main" id="{F5D4D087-016D-4607-97C9-76E1DF31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957297" y="6645062"/>
            <a:ext cx="4609322" cy="61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eek Parapegma with Stellar Phenomena and Weather Predictions — Institute  for the Study of the Ancient World">
            <a:extLst>
              <a:ext uri="{FF2B5EF4-FFF2-40B4-BE49-F238E27FC236}">
                <a16:creationId xmlns:a16="http://schemas.microsoft.com/office/drawing/2014/main" id="{87779535-1268-4F76-83E1-251533EC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66777" y="7444106"/>
            <a:ext cx="7315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840870"/>
      </p:ext>
    </p:extLst>
  </p:cSld>
  <p:clrMapOvr>
    <a:masterClrMapping/>
  </p:clrMapOvr>
  <p:transition spd="med"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0" name="Picture 2" descr="В Русском музее выставили редкие фотографии Петербурга второй половины XIX  века">
            <a:extLst>
              <a:ext uri="{FF2B5EF4-FFF2-40B4-BE49-F238E27FC236}">
                <a16:creationId xmlns:a16="http://schemas.microsoft.com/office/drawing/2014/main" id="{8252172F-1BAD-40F8-8B58-EA77EC376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-1"/>
            <a:ext cx="24384000" cy="1372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9C6028B-2234-4D0A-B041-07C9681FD485}"/>
              </a:ext>
            </a:extLst>
          </p:cNvPr>
          <p:cNvSpPr/>
          <p:nvPr/>
        </p:nvSpPr>
        <p:spPr>
          <a:xfrm>
            <a:off x="1268963" y="314908"/>
            <a:ext cx="4478694" cy="6643396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056" name="Picture 8" descr="Robert FitzRoy and the early Met Office - Met Office">
            <a:extLst>
              <a:ext uri="{FF2B5EF4-FFF2-40B4-BE49-F238E27FC236}">
                <a16:creationId xmlns:a16="http://schemas.microsoft.com/office/drawing/2014/main" id="{0AD258B7-5D6F-43D5-9BA7-98FB3B01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437333" y="5931925"/>
            <a:ext cx="4337378" cy="70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obert FitzRoy and the early Met Office - Met Office">
            <a:extLst>
              <a:ext uri="{FF2B5EF4-FFF2-40B4-BE49-F238E27FC236}">
                <a16:creationId xmlns:a16="http://schemas.microsoft.com/office/drawing/2014/main" id="{928F1EE9-2866-4B9B-8B65-A1A35C5F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18020" y="6060634"/>
            <a:ext cx="6887270" cy="68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D5B7701-DC39-4A6C-B281-DAC18448074A}"/>
              </a:ext>
            </a:extLst>
          </p:cNvPr>
          <p:cNvGrpSpPr/>
          <p:nvPr/>
        </p:nvGrpSpPr>
        <p:grpSpPr>
          <a:xfrm>
            <a:off x="1708689" y="429209"/>
            <a:ext cx="22382952" cy="12518696"/>
            <a:chOff x="1708689" y="429209"/>
            <a:chExt cx="22382952" cy="12518696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20F8AC19-46EC-4D3A-9670-EEE7E0AF213D}"/>
                </a:ext>
              </a:extLst>
            </p:cNvPr>
            <p:cNvSpPr/>
            <p:nvPr/>
          </p:nvSpPr>
          <p:spPr>
            <a:xfrm>
              <a:off x="16067314" y="559837"/>
              <a:ext cx="8024326" cy="2388636"/>
            </a:xfrm>
            <a:prstGeom prst="roundRect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9E0FBF-F30B-4FE0-997D-956856D0DF9D}"/>
                </a:ext>
              </a:extLst>
            </p:cNvPr>
            <p:cNvSpPr txBox="1"/>
            <p:nvPr/>
          </p:nvSpPr>
          <p:spPr>
            <a:xfrm>
              <a:off x="16067314" y="1148861"/>
              <a:ext cx="8024326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uk-UA" sz="3600"/>
                <a:t>Перші серйозні спроби прогнозу погоди</a:t>
              </a:r>
              <a:endParaRPr kumimoji="0" lang="uk-UA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52" name="Picture 4" descr="Фицрой, Роберт — Википедия">
              <a:extLst>
                <a:ext uri="{FF2B5EF4-FFF2-40B4-BE49-F238E27FC236}">
                  <a16:creationId xmlns:a16="http://schemas.microsoft.com/office/drawing/2014/main" id="{9796AD2B-3D81-4265-83E4-258B4AE21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08689" y="802432"/>
              <a:ext cx="3599242" cy="4535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6EAC30-1790-4885-92D0-7FD1C4EFDE97}"/>
                </a:ext>
              </a:extLst>
            </p:cNvPr>
            <p:cNvSpPr txBox="1"/>
            <p:nvPr/>
          </p:nvSpPr>
          <p:spPr>
            <a:xfrm>
              <a:off x="1741714" y="5604199"/>
              <a:ext cx="3533192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Роберт Фіц-Рой 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1805 - 1865</a:t>
              </a:r>
            </a:p>
          </p:txBody>
        </p:sp>
        <p:pic>
          <p:nvPicPr>
            <p:cNvPr id="2054" name="Picture 6" descr="155 years of official weather reporting in The Times | by News UK Archives  | Medium">
              <a:extLst>
                <a:ext uri="{FF2B5EF4-FFF2-40B4-BE49-F238E27FC236}">
                  <a16:creationId xmlns:a16="http://schemas.microsoft.com/office/drawing/2014/main" id="{CF3FAE56-DBCD-47A9-ADD0-E925FC1E0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135602" y="5061107"/>
              <a:ext cx="5639182" cy="788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utoShape 14" descr="The Times from London, Greater London, England on August 16, 1860 · Page 1">
              <a:extLst>
                <a:ext uri="{FF2B5EF4-FFF2-40B4-BE49-F238E27FC236}">
                  <a16:creationId xmlns:a16="http://schemas.microsoft.com/office/drawing/2014/main" id="{538257A9-9D2D-43A7-B5AB-9DD036FE2C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39600" y="6705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6E1C164-5431-4E59-9A33-5C36D8E0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4344" y="429209"/>
              <a:ext cx="6694139" cy="4857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292534"/>
      </p:ext>
    </p:extLst>
  </p:cSld>
  <p:clrMapOvr>
    <a:masterClrMapping/>
  </p:clrMapOvr>
  <p:transition spd="med"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6" name="Кружок"/>
          <p:cNvSpPr/>
          <p:nvPr/>
        </p:nvSpPr>
        <p:spPr>
          <a:xfrm>
            <a:off x="9792245" y="-2114005"/>
            <a:ext cx="17944010" cy="1794401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FA06B04-59DE-4AD8-810B-6271329AAE39}"/>
              </a:ext>
            </a:extLst>
          </p:cNvPr>
          <p:cNvSpPr/>
          <p:nvPr/>
        </p:nvSpPr>
        <p:spPr>
          <a:xfrm>
            <a:off x="457198" y="314908"/>
            <a:ext cx="3657602" cy="5526055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64E553B-1B13-42FD-A8B1-0F81EDCC8E4D}"/>
              </a:ext>
            </a:extLst>
          </p:cNvPr>
          <p:cNvSpPr/>
          <p:nvPr/>
        </p:nvSpPr>
        <p:spPr>
          <a:xfrm>
            <a:off x="12422153" y="314908"/>
            <a:ext cx="3657602" cy="5526055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Облачко с текстом: прямоугольное со скругленными углами 6">
            <a:extLst>
              <a:ext uri="{FF2B5EF4-FFF2-40B4-BE49-F238E27FC236}">
                <a16:creationId xmlns:a16="http://schemas.microsoft.com/office/drawing/2014/main" id="{B2AD2125-A160-44F4-9310-4D89A9B560B7}"/>
              </a:ext>
            </a:extLst>
          </p:cNvPr>
          <p:cNvSpPr/>
          <p:nvPr/>
        </p:nvSpPr>
        <p:spPr>
          <a:xfrm>
            <a:off x="4389821" y="314907"/>
            <a:ext cx="6297488" cy="1719165"/>
          </a:xfrm>
          <a:prstGeom prst="wedgeRoundRectCallout">
            <a:avLst>
              <a:gd name="adj1" fmla="val -48659"/>
              <a:gd name="adj2" fmla="val 67378"/>
              <a:gd name="adj3" fmla="val 16667"/>
            </a:avLst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1DE1B-4BC8-467C-8BDA-8E999F008B51}"/>
              </a:ext>
            </a:extLst>
          </p:cNvPr>
          <p:cNvSpPr txBox="1"/>
          <p:nvPr/>
        </p:nvSpPr>
        <p:spPr>
          <a:xfrm>
            <a:off x="4277516" y="430695"/>
            <a:ext cx="652209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uk-UA" b="0" i="1"/>
              <a:t>"Метеорологія є додатком до атмосфери законів гідродинаміки та термодинаміки"</a:t>
            </a:r>
          </a:p>
        </p:txBody>
      </p:sp>
      <p:pic>
        <p:nvPicPr>
          <p:cNvPr id="3078" name="Picture 6" descr="Погодная карта">
            <a:extLst>
              <a:ext uri="{FF2B5EF4-FFF2-40B4-BE49-F238E27FC236}">
                <a16:creationId xmlns:a16="http://schemas.microsoft.com/office/drawing/2014/main" id="{5FF7FB53-444F-4B18-9691-9EB775B38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24442" y="7848030"/>
            <a:ext cx="13275002" cy="53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76BF30B-42A5-41EC-ACF1-1C2AD6BEBA70}"/>
              </a:ext>
            </a:extLst>
          </p:cNvPr>
          <p:cNvGrpSpPr/>
          <p:nvPr/>
        </p:nvGrpSpPr>
        <p:grpSpPr>
          <a:xfrm>
            <a:off x="-173525" y="475495"/>
            <a:ext cx="24557524" cy="9918807"/>
            <a:chOff x="-173525" y="475495"/>
            <a:chExt cx="24557524" cy="9918807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68476BE-533A-4C12-A78C-3C55517A5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510" y="475495"/>
              <a:ext cx="2496978" cy="376060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5389F7-F37D-474B-8511-38D829984166}"/>
                </a:ext>
              </a:extLst>
            </p:cNvPr>
            <p:cNvSpPr txBox="1"/>
            <p:nvPr/>
          </p:nvSpPr>
          <p:spPr>
            <a:xfrm>
              <a:off x="-173525" y="4494792"/>
              <a:ext cx="4919047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 i="1"/>
                <a:t>Клівленд Еббе </a:t>
              </a:r>
            </a:p>
            <a:p>
              <a:r>
                <a:rPr lang="uk-UA" sz="3200" b="0" i="1"/>
                <a:t>1839 - 1916</a:t>
              </a: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58FC466-362F-4894-AF0A-3E150757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2465" y="734189"/>
              <a:ext cx="2496978" cy="37606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A5CE9F-2B51-4943-9A05-0FE2806C373A}"/>
                </a:ext>
              </a:extLst>
            </p:cNvPr>
            <p:cNvSpPr txBox="1"/>
            <p:nvPr/>
          </p:nvSpPr>
          <p:spPr>
            <a:xfrm>
              <a:off x="11791430" y="4624139"/>
              <a:ext cx="4919047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 i="1"/>
                <a:t>Вільгельм Б'єркнес</a:t>
              </a:r>
            </a:p>
            <a:p>
              <a:r>
                <a:rPr lang="uk-UA" sz="3200" b="0" i="1"/>
                <a:t>1862 - 1951</a:t>
              </a:r>
            </a:p>
          </p:txBody>
        </p:sp>
        <p:sp>
          <p:nvSpPr>
            <p:cNvPr id="10" name="Облачко с текстом: овальное 9">
              <a:extLst>
                <a:ext uri="{FF2B5EF4-FFF2-40B4-BE49-F238E27FC236}">
                  <a16:creationId xmlns:a16="http://schemas.microsoft.com/office/drawing/2014/main" id="{FE0DB61D-5702-432A-9F87-1CDBECC68B66}"/>
                </a:ext>
              </a:extLst>
            </p:cNvPr>
            <p:cNvSpPr/>
            <p:nvPr/>
          </p:nvSpPr>
          <p:spPr>
            <a:xfrm>
              <a:off x="4389820" y="2238430"/>
              <a:ext cx="7401609" cy="2363208"/>
            </a:xfrm>
            <a:prstGeom prst="wedgeEllipseCallout">
              <a:avLst>
                <a:gd name="adj1" fmla="val -49281"/>
                <a:gd name="adj2" fmla="val 45917"/>
              </a:avLst>
            </a:prstGeom>
            <a:solidFill>
              <a:schemeClr val="bg1"/>
            </a:solidFill>
            <a:ln w="12700" cap="flat">
              <a:solidFill>
                <a:schemeClr val="accent6">
                  <a:lumMod val="1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0116D1-D7BD-42FB-BF6D-57499024B431}"/>
                </a:ext>
              </a:extLst>
            </p:cNvPr>
            <p:cNvSpPr txBox="1"/>
            <p:nvPr/>
          </p:nvSpPr>
          <p:spPr>
            <a:xfrm>
              <a:off x="4257865" y="2666089"/>
              <a:ext cx="7583976" cy="1826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2800" b="0" i="1"/>
                <a:t>«Погляньте на завдання прогнозування серйозно та розробляйте графічні, аналітичні та чисельні методи її вирішення»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9F1EA7-6D22-426C-84CD-52DA19B373FA}"/>
                </a:ext>
              </a:extLst>
            </p:cNvPr>
            <p:cNvSpPr txBox="1"/>
            <p:nvPr/>
          </p:nvSpPr>
          <p:spPr>
            <a:xfrm>
              <a:off x="16477059" y="863303"/>
              <a:ext cx="7116453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/>
                <a:t>Постановка завдання прогнозування погоди:</a:t>
              </a: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Кружок">
              <a:extLst>
                <a:ext uri="{FF2B5EF4-FFF2-40B4-BE49-F238E27FC236}">
                  <a16:creationId xmlns:a16="http://schemas.microsoft.com/office/drawing/2014/main" id="{63AB08A6-3E98-43BA-9892-34CE832D9779}"/>
                </a:ext>
              </a:extLst>
            </p:cNvPr>
            <p:cNvSpPr/>
            <p:nvPr/>
          </p:nvSpPr>
          <p:spPr>
            <a:xfrm>
              <a:off x="16710478" y="1979557"/>
              <a:ext cx="1452614" cy="14401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Кружок">
              <a:extLst>
                <a:ext uri="{FF2B5EF4-FFF2-40B4-BE49-F238E27FC236}">
                  <a16:creationId xmlns:a16="http://schemas.microsoft.com/office/drawing/2014/main" id="{8B3498BB-1D99-4E20-ABB9-80C4E5CB4F0F}"/>
                </a:ext>
              </a:extLst>
            </p:cNvPr>
            <p:cNvSpPr/>
            <p:nvPr/>
          </p:nvSpPr>
          <p:spPr>
            <a:xfrm>
              <a:off x="16710478" y="3579159"/>
              <a:ext cx="1452614" cy="14401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03">
              <a:extLst>
                <a:ext uri="{FF2B5EF4-FFF2-40B4-BE49-F238E27FC236}">
                  <a16:creationId xmlns:a16="http://schemas.microsoft.com/office/drawing/2014/main" id="{770DA9C7-9259-4F2F-84B4-53C85D54A264}"/>
                </a:ext>
              </a:extLst>
            </p:cNvPr>
            <p:cNvSpPr txBox="1"/>
            <p:nvPr/>
          </p:nvSpPr>
          <p:spPr>
            <a:xfrm>
              <a:off x="16710478" y="2286194"/>
              <a:ext cx="31594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8000" b="0">
                  <a:solidFill>
                    <a:srgbClr val="31333D"/>
                  </a:solidFill>
                  <a:latin typeface="Maven Pro Medium"/>
                  <a:ea typeface="Maven Pro Medium"/>
                  <a:cs typeface="Maven Pro Medium"/>
                  <a:sym typeface="Maven Pro Medium"/>
                </a:defRPr>
              </a:lvl1pPr>
            </a:lstStyle>
            <a:p>
              <a:r>
                <a:rPr lang="uk-UA" sz="3600"/>
                <a:t>Крок 1:</a:t>
              </a:r>
              <a:endParaRPr sz="3600"/>
            </a:p>
          </p:txBody>
        </p:sp>
        <p:sp>
          <p:nvSpPr>
            <p:cNvPr id="30" name="03">
              <a:extLst>
                <a:ext uri="{FF2B5EF4-FFF2-40B4-BE49-F238E27FC236}">
                  <a16:creationId xmlns:a16="http://schemas.microsoft.com/office/drawing/2014/main" id="{DEDF261C-CF3A-42EF-9E34-6C7F9DF30536}"/>
                </a:ext>
              </a:extLst>
            </p:cNvPr>
            <p:cNvSpPr txBox="1"/>
            <p:nvPr/>
          </p:nvSpPr>
          <p:spPr>
            <a:xfrm>
              <a:off x="16710476" y="3907803"/>
              <a:ext cx="31594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8000" b="0">
                  <a:solidFill>
                    <a:srgbClr val="31333D"/>
                  </a:solidFill>
                  <a:latin typeface="Maven Pro Medium"/>
                  <a:ea typeface="Maven Pro Medium"/>
                  <a:cs typeface="Maven Pro Medium"/>
                  <a:sym typeface="Maven Pro Medium"/>
                </a:defRPr>
              </a:lvl1pPr>
            </a:lstStyle>
            <a:p>
              <a:r>
                <a:rPr lang="uk-UA" sz="3600"/>
                <a:t>Крок 2:</a:t>
              </a:r>
              <a:endParaRPr sz="36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E3B77-A698-4548-88E8-EB8468776B7B}"/>
                </a:ext>
              </a:extLst>
            </p:cNvPr>
            <p:cNvSpPr txBox="1"/>
            <p:nvPr/>
          </p:nvSpPr>
          <p:spPr>
            <a:xfrm>
              <a:off x="18043189" y="2261198"/>
              <a:ext cx="555032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/>
                <a:t>Діагностування поточного стану погоди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2319AC-21DE-4C77-A32B-7C1FB700B829}"/>
                </a:ext>
              </a:extLst>
            </p:cNvPr>
            <p:cNvSpPr txBox="1"/>
            <p:nvPr/>
          </p:nvSpPr>
          <p:spPr>
            <a:xfrm>
              <a:off x="18290211" y="3938582"/>
              <a:ext cx="5056279" cy="1080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/>
                <a:t>Прогнозування погоди на проміжок часу вперед.</a:t>
              </a: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D219081-D57A-49C2-8D28-52DBC62A95D9}"/>
                </a:ext>
              </a:extLst>
            </p:cNvPr>
            <p:cNvSpPr/>
            <p:nvPr/>
          </p:nvSpPr>
          <p:spPr>
            <a:xfrm>
              <a:off x="8814317" y="6208790"/>
              <a:ext cx="6755363" cy="134926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CE056AB1-167C-4056-A707-CC364EEEEEAB}"/>
                </a:ext>
              </a:extLst>
            </p:cNvPr>
            <p:cNvSpPr/>
            <p:nvPr/>
          </p:nvSpPr>
          <p:spPr>
            <a:xfrm>
              <a:off x="8835358" y="6347334"/>
              <a:ext cx="67132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3200"/>
                <a:t>Перші математичні підходи до прогнозування погоди</a:t>
              </a:r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3D70E14-4E94-4E22-BCFA-7B7743B18524}"/>
                </a:ext>
              </a:extLst>
            </p:cNvPr>
            <p:cNvSpPr/>
            <p:nvPr/>
          </p:nvSpPr>
          <p:spPr>
            <a:xfrm>
              <a:off x="16710478" y="5582269"/>
              <a:ext cx="7673523" cy="481203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uk-UA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7597C-8405-4AF2-8B43-36145F127E7E}"/>
                </a:ext>
              </a:extLst>
            </p:cNvPr>
            <p:cNvSpPr txBox="1"/>
            <p:nvPr/>
          </p:nvSpPr>
          <p:spPr>
            <a:xfrm>
              <a:off x="17231761" y="5948563"/>
              <a:ext cx="7103706" cy="40421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uk-UA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7 змінних, що описують стан атмосфери: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uk-UA" sz="3200" b="0"/>
                <a:t>Тиск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uk-UA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Температура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uk-UA" sz="3200" b="0"/>
                <a:t>Щільність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uk-UA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Вологість</a:t>
              </a:r>
            </a:p>
            <a:p>
              <a:pPr marR="0" algn="l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uk-UA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Та 3 компоненти швидкості повітряних потоків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744562"/>
      </p:ext>
    </p:extLst>
  </p:cSld>
  <p:clrMapOvr>
    <a:masterClrMapping/>
  </p:clrMapOvr>
  <p:transition spd="med"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D699E1-9358-4313-8660-5684562853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75050" y="-2159000"/>
            <a:ext cx="18034000" cy="18034000"/>
          </a:xfrm>
          <a:prstGeom prst="ellipse">
            <a:avLst/>
          </a:prstGeom>
        </p:spPr>
      </p:pic>
      <p:pic>
        <p:nvPicPr>
          <p:cNvPr id="1026" name="Picture 2" descr="Льюис Фрай Ричардсон">
            <a:extLst>
              <a:ext uri="{FF2B5EF4-FFF2-40B4-BE49-F238E27FC236}">
                <a16:creationId xmlns:a16="http://schemas.microsoft.com/office/drawing/2014/main" id="{69A76198-4B25-42A5-8ED7-9E7201DD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325850" y="2108238"/>
            <a:ext cx="6396038" cy="91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403C4-4ED5-47C7-BF0C-5697C0BBFD4F}"/>
              </a:ext>
            </a:extLst>
          </p:cNvPr>
          <p:cNvSpPr txBox="1"/>
          <p:nvPr/>
        </p:nvSpPr>
        <p:spPr>
          <a:xfrm>
            <a:off x="16237744" y="11237386"/>
            <a:ext cx="657225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b="0" i="1"/>
              <a:t>Льюїс Фрай Річардсон</a:t>
            </a:r>
            <a:endParaRPr lang="uk-UA" sz="3200" b="0" i="1"/>
          </a:p>
          <a:p>
            <a:r>
              <a:rPr kumimoji="0" lang="uk-UA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1881</a:t>
            </a:r>
            <a:r>
              <a:rPr lang="uk-UA" sz="3200" b="0" i="1"/>
              <a:t> - 1953</a:t>
            </a:r>
            <a:endParaRPr kumimoji="0" lang="uk-UA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F9A123-5AE2-4012-A3CC-A6AE4654CE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59" r="28259"/>
          <a:stretch>
            <a:fillRect/>
          </a:stretch>
        </p:blipFill>
        <p:spPr>
          <a:xfrm>
            <a:off x="0" y="-25400"/>
            <a:ext cx="10883900" cy="13766800"/>
          </a:xfrm>
        </p:spPr>
      </p:pic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03A75727-1128-497D-94A4-4070A4A1894A}"/>
              </a:ext>
            </a:extLst>
          </p:cNvPr>
          <p:cNvSpPr/>
          <p:nvPr/>
        </p:nvSpPr>
        <p:spPr>
          <a:xfrm>
            <a:off x="12612733" y="286672"/>
            <a:ext cx="4412302" cy="6083559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1" name="Picture 4" descr="Джон фон Нейман — Викицитатник">
            <a:extLst>
              <a:ext uri="{FF2B5EF4-FFF2-40B4-BE49-F238E27FC236}">
                <a16:creationId xmlns:a16="http://schemas.microsoft.com/office/drawing/2014/main" id="{98D1F1C1-9AB5-434D-A1C6-7B63A0DD6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067100" y="464336"/>
            <a:ext cx="3503567" cy="439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2F5F872-0EFD-4CCA-A6D6-816433B48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8252" y="6596728"/>
            <a:ext cx="9072797" cy="6832600"/>
          </a:xfrm>
          <a:prstGeom prst="rect">
            <a:avLst/>
          </a:prstGeom>
        </p:spPr>
      </p:pic>
      <p:sp>
        <p:nvSpPr>
          <p:cNvPr id="18" name="Прямоугольник: скругленные противолежащие углы 17">
            <a:extLst>
              <a:ext uri="{FF2B5EF4-FFF2-40B4-BE49-F238E27FC236}">
                <a16:creationId xmlns:a16="http://schemas.microsoft.com/office/drawing/2014/main" id="{6103C499-FD87-40BB-8BCF-13CE75198BB7}"/>
              </a:ext>
            </a:extLst>
          </p:cNvPr>
          <p:cNvSpPr/>
          <p:nvPr/>
        </p:nvSpPr>
        <p:spPr>
          <a:xfrm>
            <a:off x="18753865" y="286672"/>
            <a:ext cx="4412302" cy="6083559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6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uk-U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76" name="Picture 4" descr="Чарни, Джул — Википедия">
            <a:extLst>
              <a:ext uri="{FF2B5EF4-FFF2-40B4-BE49-F238E27FC236}">
                <a16:creationId xmlns:a16="http://schemas.microsoft.com/office/drawing/2014/main" id="{C68DCDE0-EA6C-4704-A93D-9D86EEF1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08232" y="552503"/>
            <a:ext cx="3503567" cy="43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AEB965D-D902-43E0-A5A8-C1B019C3587F}"/>
              </a:ext>
            </a:extLst>
          </p:cNvPr>
          <p:cNvGrpSpPr/>
          <p:nvPr/>
        </p:nvGrpSpPr>
        <p:grpSpPr>
          <a:xfrm>
            <a:off x="11873519" y="5070904"/>
            <a:ext cx="12031859" cy="1125607"/>
            <a:chOff x="11873519" y="5070904"/>
            <a:chExt cx="12031859" cy="11256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65346-B419-493C-994E-D3DF0BBB71DE}"/>
                </a:ext>
              </a:extLst>
            </p:cNvPr>
            <p:cNvSpPr txBox="1"/>
            <p:nvPr/>
          </p:nvSpPr>
          <p:spPr>
            <a:xfrm>
              <a:off x="11873519" y="5070904"/>
              <a:ext cx="5890727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 i="1"/>
                <a:t>Джон фон Нейман</a:t>
              </a:r>
            </a:p>
            <a:p>
              <a:r>
                <a:rPr lang="uk-UA" sz="3200" b="0" i="1"/>
                <a:t>1903 - 1957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BD0CF5-7788-4596-82E9-2EBED59473BA}"/>
                </a:ext>
              </a:extLst>
            </p:cNvPr>
            <p:cNvSpPr txBox="1"/>
            <p:nvPr/>
          </p:nvSpPr>
          <p:spPr>
            <a:xfrm>
              <a:off x="18014651" y="5109034"/>
              <a:ext cx="5890727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uk-UA" sz="3200" b="0" i="1"/>
                <a:t>Джул Чарні</a:t>
              </a:r>
            </a:p>
            <a:p>
              <a:r>
                <a:rPr lang="uk-UA" sz="3200" b="0" i="1"/>
                <a:t>1917 - 1981</a:t>
              </a:r>
            </a:p>
          </p:txBody>
        </p:sp>
      </p:grpSp>
    </p:spTree>
  </p:cSld>
  <p:clrMapOvr>
    <a:masterClrMapping/>
  </p:clrMapOvr>
  <p:transition spd="med"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54" name="Picture 6" descr="Модель атмосферы">
            <a:extLst>
              <a:ext uri="{FF2B5EF4-FFF2-40B4-BE49-F238E27FC236}">
                <a16:creationId xmlns:a16="http://schemas.microsoft.com/office/drawing/2014/main" id="{99160E28-6CF8-43DA-84CD-764B5626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082937" y="3491753"/>
            <a:ext cx="7459824" cy="67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7/73/AtmosphericModelSchematic.png/400px-AtmosphericModelSchematic.png">
            <a:extLst>
              <a:ext uri="{FF2B5EF4-FFF2-40B4-BE49-F238E27FC236}">
                <a16:creationId xmlns:a16="http://schemas.microsoft.com/office/drawing/2014/main" id="{8DC182E8-CB94-48BF-B52E-B11E6A24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29747" y="1591120"/>
            <a:ext cx="11117424" cy="105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7.01.13"/>
  <p:tag name="AS_TITLE" val="Aspose.Slides for .NET 4.0"/>
  <p:tag name="AS_VERSION" val="16.12.1.0"/>
</p:tagLst>
</file>

<file path=ppt/theme/theme1.xml><?xml version="1.0" encoding="utf-8"?>
<a:theme xmlns:r="http://schemas.openxmlformats.org/officeDocument/2006/relationships" xmlns:a="http://schemas.openxmlformats.org/drawingml/2006/main" name="White">
  <a:themeElements>
    <a:clrScheme name="Radiance - base color">
      <a:dk1>
        <a:srgbClr val="2F313F"/>
      </a:dk1>
      <a:lt1>
        <a:srgbClr val="FFFFFF"/>
      </a:lt1>
      <a:dk2>
        <a:srgbClr val="454752"/>
      </a:dk2>
      <a:lt2>
        <a:srgbClr val="646779"/>
      </a:lt2>
      <a:accent1>
        <a:srgbClr val="635ED6"/>
      </a:accent1>
      <a:accent2>
        <a:srgbClr val="5E9EEE"/>
      </a:accent2>
      <a:accent3>
        <a:srgbClr val="635ED5"/>
      </a:accent3>
      <a:accent4>
        <a:srgbClr val="5E9EEF"/>
      </a:accent4>
      <a:accent5>
        <a:srgbClr val="D3DBE4"/>
      </a:accent5>
      <a:accent6>
        <a:srgbClr val="EDF4FD"/>
      </a:accent6>
      <a:hlink>
        <a:srgbClr val="635ED5"/>
      </a:hlink>
      <a:folHlink>
        <a:srgbClr val="5E9DEE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</a:theme>
</file>

<file path=ppt/theme/theme2.xml><?xml version="1.0" encoding="utf-8"?>
<a:theme xmlns:r="http://schemas.openxmlformats.org/officeDocument/2006/relationships"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Произвольный</PresentationFormat>
  <Paragraphs>114</Paragraphs>
  <Slides>23</Slides>
  <Notes>1</Notes>
  <TotalTime>1475</TotalTime>
  <HiddenSlides>0</HiddenSlides>
  <MMClips>0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24">
      <vt:lpstr>White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0</LinksUpToDate>
  <SharedDoc>0</SharedDoc>
  <HyperlinksChanged>0</HyperlinksChanged>
  <Application>Aspose.Slides for .NET</Application>
  <AppVersion>16.1201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Презентация PowerPoint</dc:title>
  <dc:creator>Пользователь</dc:creator>
  <cp:lastModifiedBy>Пользователь</cp:lastModifiedBy>
  <cp:revision>96</cp:revision>
  <dcterms:modified xsi:type="dcterms:W3CDTF">2023-01-13T14:37:05Z</dcterms:modified>
</cp:coreProperties>
</file>